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0.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1.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6.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8.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20.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1.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2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2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4.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5.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26.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7.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28.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29.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30.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3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32.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33.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34.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35.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6.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37.xml" ContentType="application/vnd.openxmlformats-officedocument.theme+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3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39.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40.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41.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42.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43.xml" ContentType="application/vnd.openxmlformats-officedocument.theme+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44.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5.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46.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65" r:id="rId23"/>
    <p:sldMasterId id="2147485714" r:id="rId24"/>
    <p:sldMasterId id="2147486472" r:id="rId25"/>
    <p:sldMasterId id="2147486594" r:id="rId26"/>
    <p:sldMasterId id="2147486871" r:id="rId27"/>
    <p:sldMasterId id="2147487120" r:id="rId28"/>
    <p:sldMasterId id="2147487144" r:id="rId29"/>
    <p:sldMasterId id="2147487194" r:id="rId30"/>
    <p:sldMasterId id="2147487206" r:id="rId31"/>
    <p:sldMasterId id="2147487258" r:id="rId32"/>
    <p:sldMasterId id="2147487574" r:id="rId33"/>
    <p:sldMasterId id="2147487623" r:id="rId34"/>
    <p:sldMasterId id="2147487743" r:id="rId35"/>
    <p:sldMasterId id="2147488085" r:id="rId36"/>
    <p:sldMasterId id="2147488097" r:id="rId37"/>
    <p:sldMasterId id="2147488265" r:id="rId38"/>
    <p:sldMasterId id="2147488340" r:id="rId39"/>
    <p:sldMasterId id="2147488378" r:id="rId40"/>
    <p:sldMasterId id="2147488559" r:id="rId41"/>
    <p:sldMasterId id="2147488991" r:id="rId42"/>
    <p:sldMasterId id="2147489216" r:id="rId43"/>
    <p:sldMasterId id="2147489228" r:id="rId44"/>
    <p:sldMasterId id="2147489252" r:id="rId45"/>
    <p:sldMasterId id="2147489265" r:id="rId46"/>
    <p:sldMasterId id="2147489277" r:id="rId47"/>
  </p:sldMasterIdLst>
  <p:notesMasterIdLst>
    <p:notesMasterId r:id="rId65"/>
  </p:notesMasterIdLst>
  <p:handoutMasterIdLst>
    <p:handoutMasterId r:id="rId66"/>
  </p:handoutMasterIdLst>
  <p:sldIdLst>
    <p:sldId id="5509" r:id="rId48"/>
    <p:sldId id="874" r:id="rId49"/>
    <p:sldId id="5512" r:id="rId50"/>
    <p:sldId id="5510" r:id="rId51"/>
    <p:sldId id="5513" r:id="rId52"/>
    <p:sldId id="5516" r:id="rId53"/>
    <p:sldId id="5515" r:id="rId54"/>
    <p:sldId id="5528" r:id="rId55"/>
    <p:sldId id="5517" r:id="rId56"/>
    <p:sldId id="5519" r:id="rId57"/>
    <p:sldId id="5518" r:id="rId58"/>
    <p:sldId id="5520" r:id="rId59"/>
    <p:sldId id="5521" r:id="rId60"/>
    <p:sldId id="5522" r:id="rId61"/>
    <p:sldId id="5523" r:id="rId62"/>
    <p:sldId id="5524" r:id="rId63"/>
    <p:sldId id="5526" r:id="rId6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55D6"/>
    <a:srgbClr val="67BDE3"/>
    <a:srgbClr val="0432FF"/>
    <a:srgbClr val="0000FF"/>
    <a:srgbClr val="E48B00"/>
    <a:srgbClr val="FF9300"/>
    <a:srgbClr val="948A54"/>
    <a:srgbClr val="8C0000"/>
    <a:srgbClr val="1A5712"/>
    <a:srgbClr val="FF0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74729" autoAdjust="0"/>
  </p:normalViewPr>
  <p:slideViewPr>
    <p:cSldViewPr>
      <p:cViewPr varScale="1">
        <p:scale>
          <a:sx n="94" d="100"/>
          <a:sy n="94" d="100"/>
        </p:scale>
        <p:origin x="272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6.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 Target="slides/slide6.xml"/><Relationship Id="rId58" Type="http://schemas.openxmlformats.org/officeDocument/2006/relationships/slide" Target="slides/slide11.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1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1.xml"/><Relationship Id="rId56" Type="http://schemas.openxmlformats.org/officeDocument/2006/relationships/slide" Target="slides/slide9.xml"/><Relationship Id="rId64" Type="http://schemas.openxmlformats.org/officeDocument/2006/relationships/slide" Target="slides/slide17.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2.xml"/><Relationship Id="rId67"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7.xml"/><Relationship Id="rId62" Type="http://schemas.openxmlformats.org/officeDocument/2006/relationships/slide" Target="slides/slide15.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2.xml"/><Relationship Id="rId57" Type="http://schemas.openxmlformats.org/officeDocument/2006/relationships/slide" Target="slides/slide1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5.xml"/><Relationship Id="rId60" Type="http://schemas.openxmlformats.org/officeDocument/2006/relationships/slide" Target="slides/slide13.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 Target="slides/slide3.xml"/><Relationship Id="rId55"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9/12/23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9/12/23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Overcome Challenges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7794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effectLst/>
                <a:latin typeface="+mn-lt"/>
                <a:ea typeface="+mn-ea"/>
                <a:cs typeface="+mn-cs"/>
              </a:rPr>
              <a:t>Chapter 1: professional software engineering and defines some software engineering concepts, a brief discussion of ethical issues in software engineering, four case studies.</a:t>
            </a:r>
          </a:p>
          <a:p>
            <a:r>
              <a:rPr lang="en-US" sz="1200" kern="1200" dirty="0">
                <a:solidFill>
                  <a:schemeClr val="tx1"/>
                </a:solidFill>
                <a:effectLst/>
                <a:latin typeface="+mn-lt"/>
                <a:ea typeface="+mn-ea"/>
                <a:cs typeface="+mn-cs"/>
              </a:rPr>
              <a:t>Slides: (</a:t>
            </a:r>
            <a:r>
              <a:rPr lang="en-US" noProof="0" dirty="0"/>
              <a:t>Professional software development, Software engineering ethics, Case studies.)</a:t>
            </a:r>
          </a:p>
          <a:p>
            <a:endParaRPr lang="en-US" sz="1200" kern="1200" noProof="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2: I introduce software process models, such as the waterfall model, and I discuss the basic activities that are part of these</a:t>
            </a:r>
          </a:p>
          <a:p>
            <a:r>
              <a:rPr lang="en-US" sz="1200" kern="1200" dirty="0">
                <a:solidFill>
                  <a:schemeClr val="tx1"/>
                </a:solidFill>
                <a:effectLst/>
                <a:latin typeface="+mn-lt"/>
                <a:ea typeface="+mn-ea"/>
                <a:cs typeface="+mn-cs"/>
              </a:rPr>
              <a:t>processes.  </a:t>
            </a:r>
          </a:p>
          <a:p>
            <a:r>
              <a:rPr lang="en-US" sz="1200" kern="1200" dirty="0">
                <a:solidFill>
                  <a:schemeClr val="tx1"/>
                </a:solidFill>
                <a:effectLst/>
                <a:latin typeface="+mn-lt"/>
                <a:ea typeface="+mn-ea"/>
                <a:cs typeface="+mn-cs"/>
              </a:rPr>
              <a:t>Slides: (</a:t>
            </a:r>
            <a:r>
              <a:rPr lang="en-US" noProof="0" dirty="0"/>
              <a:t>Software process models, Process activities, Coping with change, Process improvement</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22: risk management and people management</a:t>
            </a:r>
          </a:p>
          <a:p>
            <a:r>
              <a:rPr lang="en-US" sz="1200" kern="1200" dirty="0">
                <a:solidFill>
                  <a:schemeClr val="tx1"/>
                </a:solidFill>
                <a:effectLst/>
                <a:latin typeface="+mn-lt"/>
                <a:ea typeface="+mn-ea"/>
                <a:cs typeface="+mn-cs"/>
              </a:rPr>
              <a:t>Chapter 23: project planning, scheduling, and cost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Slides: (</a:t>
            </a:r>
            <a:r>
              <a:rPr lang="en-US" noProof="0" dirty="0"/>
              <a:t>Reasons for Undertaking Software Projects, Management activities, Project planning, Project scheduling, Risk management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3 supplements this with a discussion of agile development methods for software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Slides: (</a:t>
            </a:r>
            <a:r>
              <a:rPr lang="en-US" dirty="0"/>
              <a:t>Software Engineering Process Models, Waterfall, Prototyping, Incremental, Spiral, Rational Unified Process, Agile Methods</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4 covers the critically important topic of requirements engineering, where the requirements for what a system should do are defined.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Slides: (</a:t>
            </a:r>
            <a:r>
              <a:rPr lang="en-US" dirty="0"/>
              <a:t>Requirements and requirements document, Requirements engineering process)</a:t>
            </a:r>
            <a:endParaRPr lang="en-GB" dirty="0"/>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5 explains system modeling using the UML, where I focus on the use of use case diagrams, class diagrams, sequence diagrams and state diagrams</a:t>
            </a:r>
          </a:p>
          <a:p>
            <a:r>
              <a:rPr lang="en-US" sz="1200" kern="1200" dirty="0">
                <a:solidFill>
                  <a:schemeClr val="tx1"/>
                </a:solidFill>
                <a:effectLst/>
                <a:latin typeface="+mn-lt"/>
                <a:ea typeface="+mn-ea"/>
                <a:cs typeface="+mn-cs"/>
              </a:rPr>
              <a:t>for modeling a software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Slides: (</a:t>
            </a:r>
            <a:r>
              <a:rPr lang="en-GB" dirty="0"/>
              <a:t>System Modelling Concepts, Unified Modelling Language (UML), Use Case Diagram, Sequence Diagram, Class Diagram, State chart Diagram, Package Diagram, Deployment Diagram)</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7 introduces object oriented design and the use of design patterns. I also introduce important implementation issues here—reuse, configuration management and host-target development and discuss open source development.</a:t>
            </a:r>
          </a:p>
          <a:p>
            <a:r>
              <a:rPr lang="en-US" sz="1200" kern="1200" dirty="0">
                <a:solidFill>
                  <a:schemeClr val="tx1"/>
                </a:solidFill>
                <a:effectLst/>
                <a:latin typeface="+mn-lt"/>
                <a:ea typeface="+mn-ea"/>
                <a:cs typeface="+mn-cs"/>
              </a:rPr>
              <a:t>Slides: (</a:t>
            </a:r>
            <a:r>
              <a:rPr lang="en-US" dirty="0"/>
              <a:t>Object-Oriented Design Using the UML</a:t>
            </a:r>
            <a:r>
              <a:rPr lang="en-GB" dirty="0"/>
              <a:t>, </a:t>
            </a:r>
            <a:r>
              <a:rPr lang="en-US" dirty="0"/>
              <a:t>Design Patterns</a:t>
            </a:r>
            <a:r>
              <a:rPr lang="en-GB" dirty="0"/>
              <a:t>, </a:t>
            </a:r>
            <a:r>
              <a:rPr lang="en-US" dirty="0"/>
              <a:t>Implementation Issues</a:t>
            </a:r>
            <a:r>
              <a:rPr lang="en-GB" dirty="0"/>
              <a:t>, </a:t>
            </a:r>
            <a:r>
              <a:rPr lang="en-US" dirty="0"/>
              <a:t>Open Source Development</a:t>
            </a:r>
            <a:r>
              <a:rPr lang="en-GB" dirty="0"/>
              <a:t> </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8 focuses on software testing from</a:t>
            </a:r>
            <a:r>
              <a:rPr lang="ar-SA"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unit testing during system development to the testing of software</a:t>
            </a:r>
            <a:r>
              <a:rPr lang="ar-SA"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releases.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15 understand the concept of an application framework as a set of reusable objects and how frameworks can be used in application development.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11</a:t>
            </a:fld>
            <a:endParaRPr lang="en-US"/>
          </a:p>
        </p:txBody>
      </p:sp>
    </p:spTree>
    <p:extLst>
      <p:ext uri="{BB962C8B-B14F-4D97-AF65-F5344CB8AC3E}">
        <p14:creationId xmlns:p14="http://schemas.microsoft.com/office/powerpoint/2010/main" val="374556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12</a:t>
            </a:fld>
            <a:endParaRPr lang="en-US"/>
          </a:p>
        </p:txBody>
      </p:sp>
    </p:spTree>
    <p:extLst>
      <p:ext uri="{BB962C8B-B14F-4D97-AF65-F5344CB8AC3E}">
        <p14:creationId xmlns:p14="http://schemas.microsoft.com/office/powerpoint/2010/main" val="1330141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13</a:t>
            </a:fld>
            <a:endParaRPr lang="en-US"/>
          </a:p>
        </p:txBody>
      </p:sp>
    </p:spTree>
    <p:extLst>
      <p:ext uri="{BB962C8B-B14F-4D97-AF65-F5344CB8AC3E}">
        <p14:creationId xmlns:p14="http://schemas.microsoft.com/office/powerpoint/2010/main" val="1217539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have any Questions?</a:t>
            </a:r>
          </a:p>
        </p:txBody>
      </p:sp>
      <p:sp>
        <p:nvSpPr>
          <p:cNvPr id="4" name="Slide Number Placeholder 3"/>
          <p:cNvSpPr>
            <a:spLocks noGrp="1"/>
          </p:cNvSpPr>
          <p:nvPr>
            <p:ph type="sldNum" sz="quarter" idx="5"/>
          </p:nvPr>
        </p:nvSpPr>
        <p:spPr/>
        <p:txBody>
          <a:bodyPr/>
          <a:lstStyle/>
          <a:p>
            <a:fld id="{AB959945-7217-484B-8E74-88DC87A74BB0}" type="slidenum">
              <a:rPr lang="en-US" smtClean="0"/>
              <a:pPr/>
              <a:t>17</a:t>
            </a:fld>
            <a:endParaRPr lang="en-US"/>
          </a:p>
        </p:txBody>
      </p:sp>
    </p:spTree>
    <p:extLst>
      <p:ext uri="{BB962C8B-B14F-4D97-AF65-F5344CB8AC3E}">
        <p14:creationId xmlns:p14="http://schemas.microsoft.com/office/powerpoint/2010/main" val="202373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Processing, analyzing, and draw insights from qualitative and quantitative data.</a:t>
            </a:r>
          </a:p>
          <a:p>
            <a:pPr lvl="0"/>
            <a:r>
              <a:rPr lang="en-US" sz="1200" kern="1200" dirty="0">
                <a:solidFill>
                  <a:schemeClr val="tx1"/>
                </a:solidFill>
                <a:effectLst/>
                <a:latin typeface="+mn-lt"/>
                <a:ea typeface="+mn-ea"/>
                <a:cs typeface="+mn-cs"/>
              </a:rPr>
              <a:t>Design research projects.</a:t>
            </a:r>
          </a:p>
          <a:p>
            <a:pPr lvl="0"/>
            <a:r>
              <a:rPr lang="en-US" sz="1200" kern="1200" dirty="0">
                <a:solidFill>
                  <a:schemeClr val="tx1"/>
                </a:solidFill>
                <a:effectLst/>
                <a:latin typeface="+mn-lt"/>
                <a:ea typeface="+mn-ea"/>
                <a:cs typeface="+mn-cs"/>
              </a:rPr>
              <a:t>Building Inference attacks against genomic datasets.</a:t>
            </a:r>
          </a:p>
          <a:p>
            <a:pPr lvl="0"/>
            <a:r>
              <a:rPr lang="en-US" sz="1200" kern="1200" dirty="0">
                <a:solidFill>
                  <a:schemeClr val="tx1"/>
                </a:solidFill>
                <a:effectLst/>
                <a:latin typeface="+mn-lt"/>
                <a:ea typeface="+mn-ea"/>
                <a:cs typeface="+mn-cs"/>
              </a:rPr>
              <a:t>Developing efficient and privacy-preserving methods for genomics and big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386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Ø"/>
              <a:tabLst/>
              <a:defRPr/>
            </a:pPr>
            <a:endParaRPr lang="en-US" sz="1200" dirty="0">
              <a:solidFill>
                <a:srgbClr val="0070C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94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Ø"/>
              <a:tabLst/>
              <a:defRPr/>
            </a:pPr>
            <a:endParaRPr lang="en-US" sz="1200" dirty="0">
              <a:solidFill>
                <a:srgbClr val="0070C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72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engineering principles we mean the ideas, rules, or concepts that need to be kept in mind when solving an engineering problem. However, there is no one specific list of engineering principles that can be written down or posted up on the web. That is because the concepts used to solve a problem will often be different depending on the type of problem encountered.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communication to be effective, it must be clear, correct, complete, concise, and compassionate</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6</a:t>
            </a:fld>
            <a:endParaRPr lang="en-US"/>
          </a:p>
        </p:txBody>
      </p:sp>
    </p:spTree>
    <p:extLst>
      <p:ext uri="{BB962C8B-B14F-4D97-AF65-F5344CB8AC3E}">
        <p14:creationId xmlns:p14="http://schemas.microsoft.com/office/powerpoint/2010/main" val="348853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Software engineers</a:t>
            </a:r>
            <a:r>
              <a:rPr lang="en-US" sz="1200" b="0" i="0" kern="1200" dirty="0">
                <a:solidFill>
                  <a:schemeClr val="tx1"/>
                </a:solidFill>
                <a:effectLst/>
                <a:latin typeface="+mn-lt"/>
                <a:ea typeface="+mn-ea"/>
                <a:cs typeface="+mn-cs"/>
              </a:rPr>
              <a:t> apply engineering principles to software creation. They oversee the entire process of designing, developing, testing, and maintenance of software. These professionals help with the software development process by connecting developers and clients as well as creating solutions that developers later turn into code.</a:t>
            </a:r>
          </a:p>
          <a:p>
            <a:pPr fontAlgn="base"/>
            <a:r>
              <a:rPr lang="en-US" sz="1200" b="0" i="0" kern="1200" dirty="0">
                <a:solidFill>
                  <a:schemeClr val="tx1"/>
                </a:solidFill>
                <a:effectLst/>
                <a:latin typeface="+mn-lt"/>
                <a:ea typeface="+mn-ea"/>
                <a:cs typeface="+mn-cs"/>
              </a:rPr>
              <a:t>Software engineers solve problems at a larger scale than software developers do. They oversee the entire software creation process while developers have specific tasks to fulfill.  </a:t>
            </a:r>
          </a:p>
          <a:p>
            <a:endParaRPr lang="en-US" dirty="0"/>
          </a:p>
          <a:p>
            <a:r>
              <a:rPr lang="en-US" sz="1200" b="0" i="0" kern="1200" dirty="0">
                <a:solidFill>
                  <a:schemeClr val="tx1"/>
                </a:solidFill>
                <a:effectLst/>
                <a:latin typeface="+mn-lt"/>
                <a:ea typeface="+mn-ea"/>
                <a:cs typeface="+mn-cs"/>
              </a:rPr>
              <a:t>Basically, Software engineering was introduced to address the issues of low-quality software projects. Here, the development of the software uses the well-defined scientific principal method and procedure</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7</a:t>
            </a:fld>
            <a:endParaRPr lang="en-US"/>
          </a:p>
        </p:txBody>
      </p:sp>
    </p:spTree>
    <p:extLst>
      <p:ext uri="{BB962C8B-B14F-4D97-AF65-F5344CB8AC3E}">
        <p14:creationId xmlns:p14="http://schemas.microsoft.com/office/powerpoint/2010/main" val="4141868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Effectiveness is the extent to which someone or something is successful towards meeting the desired outcome.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Reliability</a:t>
            </a:r>
            <a:r>
              <a:rPr lang="en-US" sz="1200" b="0" i="0" kern="1200" dirty="0">
                <a:solidFill>
                  <a:schemeClr val="tx1"/>
                </a:solidFill>
                <a:effectLst/>
                <a:latin typeface="+mn-lt"/>
                <a:ea typeface="+mn-ea"/>
                <a:cs typeface="+mn-cs"/>
              </a:rPr>
              <a:t> is the degree of consistency of a measure. A test will be reliable when it gives the same repeated result under the same conditions.</a:t>
            </a:r>
          </a:p>
          <a:p>
            <a:r>
              <a:rPr lang="en-US" sz="1200" b="0" i="0" kern="1200" dirty="0">
                <a:solidFill>
                  <a:schemeClr val="tx1"/>
                </a:solidFill>
                <a:effectLst/>
                <a:latin typeface="+mn-lt"/>
                <a:ea typeface="+mn-ea"/>
                <a:cs typeface="+mn-cs"/>
              </a:rPr>
              <a:t> It is the company’s responsibility to deliver software products on schedule and to address any defects/problems that may exist.</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8</a:t>
            </a:fld>
            <a:endParaRPr lang="en-US"/>
          </a:p>
        </p:txBody>
      </p:sp>
    </p:spTree>
    <p:extLst>
      <p:ext uri="{BB962C8B-B14F-4D97-AF65-F5344CB8AC3E}">
        <p14:creationId xmlns:p14="http://schemas.microsoft.com/office/powerpoint/2010/main" val="2187965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effectLst/>
                <a:latin typeface="+mn-lt"/>
                <a:ea typeface="+mn-ea"/>
                <a:cs typeface="+mn-cs"/>
              </a:rPr>
              <a:t>Chapter 1: professional software engineering and defines some software engineering concepts, a brief discussion of ethical issues in software engineering, four case studies.</a:t>
            </a:r>
          </a:p>
          <a:p>
            <a:r>
              <a:rPr lang="en-US" sz="1200" kern="1200" dirty="0">
                <a:solidFill>
                  <a:schemeClr val="tx1"/>
                </a:solidFill>
                <a:effectLst/>
                <a:latin typeface="+mn-lt"/>
                <a:ea typeface="+mn-ea"/>
                <a:cs typeface="+mn-cs"/>
              </a:rPr>
              <a:t>Slides: (</a:t>
            </a:r>
            <a:r>
              <a:rPr lang="en-US" noProof="0" dirty="0"/>
              <a:t>Professional software development, Software engineering ethics, Case studies.)</a:t>
            </a:r>
          </a:p>
          <a:p>
            <a:endParaRPr lang="en-US" sz="1200" kern="1200" noProof="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2: I introduce software process models, such as the waterfall model, and I discuss the basic activities that are part of these</a:t>
            </a:r>
          </a:p>
          <a:p>
            <a:r>
              <a:rPr lang="en-US" sz="1200" kern="1200" dirty="0">
                <a:solidFill>
                  <a:schemeClr val="tx1"/>
                </a:solidFill>
                <a:effectLst/>
                <a:latin typeface="+mn-lt"/>
                <a:ea typeface="+mn-ea"/>
                <a:cs typeface="+mn-cs"/>
              </a:rPr>
              <a:t>processes.  </a:t>
            </a:r>
          </a:p>
          <a:p>
            <a:r>
              <a:rPr lang="en-US" sz="1200" kern="1200" dirty="0">
                <a:solidFill>
                  <a:schemeClr val="tx1"/>
                </a:solidFill>
                <a:effectLst/>
                <a:latin typeface="+mn-lt"/>
                <a:ea typeface="+mn-ea"/>
                <a:cs typeface="+mn-cs"/>
              </a:rPr>
              <a:t>Slides: (</a:t>
            </a:r>
            <a:r>
              <a:rPr lang="en-US" noProof="0" dirty="0"/>
              <a:t>Software process models, Process activities, Coping with change, Process improvement</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22: risk management and people management</a:t>
            </a:r>
          </a:p>
          <a:p>
            <a:r>
              <a:rPr lang="en-US" sz="1200" kern="1200" dirty="0">
                <a:solidFill>
                  <a:schemeClr val="tx1"/>
                </a:solidFill>
                <a:effectLst/>
                <a:latin typeface="+mn-lt"/>
                <a:ea typeface="+mn-ea"/>
                <a:cs typeface="+mn-cs"/>
              </a:rPr>
              <a:t>Chapter 23: project planning, scheduling, and cost estimation.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Slides: (</a:t>
            </a:r>
            <a:r>
              <a:rPr lang="en-US" noProof="0" dirty="0"/>
              <a:t>Reasons for Undertaking Software Projects, Management activities, Project planning, Project scheduling, Risk management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3 supplements this with a discussion of agile development methods for software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Slides: (</a:t>
            </a:r>
            <a:r>
              <a:rPr lang="en-US" dirty="0"/>
              <a:t>Software Engineering Process Models, Waterfall, Prototyping, Incremental, Spiral, Rational Unified Process, Agile Methods</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4 covers the critically important topic of requirements engineering, where the requirements for what a system should do are defined.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Slides: (</a:t>
            </a:r>
            <a:r>
              <a:rPr lang="en-US" dirty="0"/>
              <a:t>Requirements and requirements document, Requirements engineering process)</a:t>
            </a:r>
            <a:endParaRPr lang="en-GB" dirty="0"/>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5 explains system modeling using the UML, where I focus on the use of use case diagrams, class diagrams, sequence diagrams and state diagrams</a:t>
            </a:r>
          </a:p>
          <a:p>
            <a:r>
              <a:rPr lang="en-US" sz="1200" kern="1200" dirty="0">
                <a:solidFill>
                  <a:schemeClr val="tx1"/>
                </a:solidFill>
                <a:effectLst/>
                <a:latin typeface="+mn-lt"/>
                <a:ea typeface="+mn-ea"/>
                <a:cs typeface="+mn-cs"/>
              </a:rPr>
              <a:t>for modeling a software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Slides: (</a:t>
            </a:r>
            <a:r>
              <a:rPr lang="en-GB" dirty="0"/>
              <a:t>System Modelling Concepts, Unified Modelling Language (UML), Use Case Diagram, Sequence Diagram, Class Diagram, State chart Diagram, Package Diagram, Deployment Diagram)</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7 introduces object oriented design and the use of design patterns. I also introduce important implementation issues here—reuse, configuration management and host-target development and discuss open source development.</a:t>
            </a:r>
          </a:p>
          <a:p>
            <a:r>
              <a:rPr lang="en-US" sz="1200" kern="1200" dirty="0">
                <a:solidFill>
                  <a:schemeClr val="tx1"/>
                </a:solidFill>
                <a:effectLst/>
                <a:latin typeface="+mn-lt"/>
                <a:ea typeface="+mn-ea"/>
                <a:cs typeface="+mn-cs"/>
              </a:rPr>
              <a:t>Slides: (</a:t>
            </a:r>
            <a:r>
              <a:rPr lang="en-US" dirty="0"/>
              <a:t>Object-Oriented Design Using the UML</a:t>
            </a:r>
            <a:r>
              <a:rPr lang="en-GB" dirty="0"/>
              <a:t>, </a:t>
            </a:r>
            <a:r>
              <a:rPr lang="en-US" dirty="0"/>
              <a:t>Design Patterns</a:t>
            </a:r>
            <a:r>
              <a:rPr lang="en-GB" dirty="0"/>
              <a:t>, </a:t>
            </a:r>
            <a:r>
              <a:rPr lang="en-US" dirty="0"/>
              <a:t>Implementation Issues</a:t>
            </a:r>
            <a:r>
              <a:rPr lang="en-GB" dirty="0"/>
              <a:t>, </a:t>
            </a:r>
            <a:r>
              <a:rPr lang="en-US" dirty="0"/>
              <a:t>Open Source Development</a:t>
            </a:r>
            <a:r>
              <a:rPr lang="en-GB" dirty="0"/>
              <a:t> </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8 focuses on software testing from</a:t>
            </a:r>
            <a:r>
              <a:rPr lang="ar-SA"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unit testing during system development to the testing of software</a:t>
            </a:r>
            <a:r>
              <a:rPr lang="ar-SA"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releases.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Chapter 15 understand the concept of an application framework as a set of reusable objects and how frameworks can be used in application development.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9</a:t>
            </a:fld>
            <a:endParaRPr lang="en-US"/>
          </a:p>
        </p:txBody>
      </p:sp>
    </p:spTree>
    <p:extLst>
      <p:ext uri="{BB962C8B-B14F-4D97-AF65-F5344CB8AC3E}">
        <p14:creationId xmlns:p14="http://schemas.microsoft.com/office/powerpoint/2010/main" val="342442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10</a:t>
            </a:fld>
            <a:endParaRPr lang="en-US"/>
          </a:p>
        </p:txBody>
      </p:sp>
    </p:spTree>
    <p:extLst>
      <p:ext uri="{BB962C8B-B14F-4D97-AF65-F5344CB8AC3E}">
        <p14:creationId xmlns:p14="http://schemas.microsoft.com/office/powerpoint/2010/main" val="367800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dirty="0">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13942203"/>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5504414"/>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14306049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956" y="188640"/>
            <a:ext cx="8735888" cy="10668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228600" y="1371600"/>
            <a:ext cx="86106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47456820"/>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4926908"/>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6354275"/>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63248345"/>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9797984"/>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6771066"/>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46128682"/>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679831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49677376"/>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6940184"/>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98021759"/>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194996880"/>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3022748827"/>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2844348648"/>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673294743"/>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2431732729"/>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978746972"/>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38620569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666324575"/>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1766707855"/>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452579808"/>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110139324"/>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1698652"/>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38482364"/>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3161478"/>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84185520"/>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54878452"/>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968009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736310"/>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31627763"/>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7407949"/>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91999752"/>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7868246"/>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03425495"/>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470731054"/>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1852116492"/>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969844510"/>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30727074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13182394"/>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986152822"/>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062486270"/>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018878341"/>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2983644539"/>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968205396"/>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1889456"/>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66784263"/>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49137394"/>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743417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0469503"/>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4542624"/>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38563842"/>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4580434"/>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64604124"/>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1290896"/>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87256847"/>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67269631"/>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74391"/>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548295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484604"/>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56305679"/>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94105328"/>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74969480"/>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185131"/>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4230101"/>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35113"/>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95070776"/>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3503890"/>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2264721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46397697"/>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71724017"/>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54423395"/>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58492406"/>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8364639"/>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02089538"/>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1450286"/>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5437046"/>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55617253"/>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6256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2090546"/>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9100005"/>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5056819"/>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6412476"/>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8089379"/>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5081763"/>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8603731"/>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8735776"/>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766877"/>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633359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1804900"/>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67627032"/>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867705307"/>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909213287"/>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04551678"/>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52114607"/>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2396304225"/>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686446272"/>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4147850429"/>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27278271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402603565"/>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41652260"/>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30238494"/>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27273774"/>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1525032"/>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407841"/>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8197304"/>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5844893"/>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6572785"/>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249001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24392628"/>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3930839"/>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663424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cstate="screen">
            <a:extLst>
              <a:ext uri="{28A0092B-C50C-407E-A947-70E740481C1C}">
                <a14:useLocalDpi xmlns:a14="http://schemas.microsoft.com/office/drawing/2010/main"/>
              </a:ext>
            </a:extLst>
          </a:blip>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cstate="screen">
            <a:lum bright="-8000"/>
            <a:extLst>
              <a:ext uri="{28A0092B-C50C-407E-A947-70E740481C1C}">
                <a14:useLocalDpi xmlns:a14="http://schemas.microsoft.com/office/drawing/2010/main"/>
              </a:ext>
            </a:extLst>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2.pn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2.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2.pn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image" Target="../media/image2.png"/><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8.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19.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theme" Target="../theme/theme20.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image" Target="../media/image2.png"/><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21.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22.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theme" Target="../theme/theme23.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heme" Target="../theme/theme24.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5" Type="http://schemas.openxmlformats.org/officeDocument/2006/relationships/slideLayout" Target="../slideLayouts/slideLayout266.xml"/><Relationship Id="rId4"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image" Target="../media/image2.png"/><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26.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image" Target="../media/image2.png"/><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theme" Target="../theme/theme27.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image" Target="../media/image2.png"/><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theme" Target="../theme/theme28.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theme" Target="../theme/theme29.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image" Target="../media/image2.png"/><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theme" Target="../theme/theme30.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2.xml"/><Relationship Id="rId3" Type="http://schemas.openxmlformats.org/officeDocument/2006/relationships/slideLayout" Target="../slideLayouts/slideLayout327.xml"/><Relationship Id="rId7" Type="http://schemas.openxmlformats.org/officeDocument/2006/relationships/slideLayout" Target="../slideLayouts/slideLayout331.xml"/><Relationship Id="rId12" Type="http://schemas.openxmlformats.org/officeDocument/2006/relationships/theme" Target="../theme/theme31.xml"/><Relationship Id="rId2" Type="http://schemas.openxmlformats.org/officeDocument/2006/relationships/slideLayout" Target="../slideLayouts/slideLayout326.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5" Type="http://schemas.openxmlformats.org/officeDocument/2006/relationships/slideLayout" Target="../slideLayouts/slideLayout329.xml"/><Relationship Id="rId10" Type="http://schemas.openxmlformats.org/officeDocument/2006/relationships/slideLayout" Target="../slideLayouts/slideLayout334.xml"/><Relationship Id="rId4" Type="http://schemas.openxmlformats.org/officeDocument/2006/relationships/slideLayout" Target="../slideLayouts/slideLayout328.xml"/><Relationship Id="rId9" Type="http://schemas.openxmlformats.org/officeDocument/2006/relationships/slideLayout" Target="../slideLayouts/slideLayout333.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image" Target="../media/image2.png"/><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theme" Target="../theme/theme32.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image" Target="../media/image2.png"/><Relationship Id="rId3" Type="http://schemas.openxmlformats.org/officeDocument/2006/relationships/slideLayout" Target="../slideLayouts/slideLayout349.xml"/><Relationship Id="rId7" Type="http://schemas.openxmlformats.org/officeDocument/2006/relationships/slideLayout" Target="../slideLayouts/slideLayout353.xml"/><Relationship Id="rId12" Type="http://schemas.openxmlformats.org/officeDocument/2006/relationships/theme" Target="../theme/theme33.xml"/><Relationship Id="rId2" Type="http://schemas.openxmlformats.org/officeDocument/2006/relationships/slideLayout" Target="../slideLayouts/slideLayout348.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0" Type="http://schemas.openxmlformats.org/officeDocument/2006/relationships/slideLayout" Target="../slideLayouts/slideLayout356.xml"/><Relationship Id="rId4" Type="http://schemas.openxmlformats.org/officeDocument/2006/relationships/slideLayout" Target="../slideLayouts/slideLayout350.xml"/><Relationship Id="rId9" Type="http://schemas.openxmlformats.org/officeDocument/2006/relationships/slideLayout" Target="../slideLayouts/slideLayout35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image" Target="../media/image2.png"/><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34.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image" Target="../media/image2.png"/><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theme" Target="../theme/theme35.xml"/><Relationship Id="rId2" Type="http://schemas.openxmlformats.org/officeDocument/2006/relationships/slideLayout" Target="../slideLayouts/slideLayout370.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7.xml"/><Relationship Id="rId3" Type="http://schemas.openxmlformats.org/officeDocument/2006/relationships/slideLayout" Target="../slideLayouts/slideLayout382.xml"/><Relationship Id="rId7" Type="http://schemas.openxmlformats.org/officeDocument/2006/relationships/slideLayout" Target="../slideLayouts/slideLayout386.xml"/><Relationship Id="rId12" Type="http://schemas.openxmlformats.org/officeDocument/2006/relationships/theme" Target="../theme/theme36.xml"/><Relationship Id="rId2" Type="http://schemas.openxmlformats.org/officeDocument/2006/relationships/slideLayout" Target="../slideLayouts/slideLayout381.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0" Type="http://schemas.openxmlformats.org/officeDocument/2006/relationships/slideLayout" Target="../slideLayouts/slideLayout389.xml"/><Relationship Id="rId4" Type="http://schemas.openxmlformats.org/officeDocument/2006/relationships/slideLayout" Target="../slideLayouts/slideLayout383.xml"/><Relationship Id="rId9" Type="http://schemas.openxmlformats.org/officeDocument/2006/relationships/slideLayout" Target="../slideLayouts/slideLayout388.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8.xml"/><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theme" Target="../theme/theme37.xml"/><Relationship Id="rId2" Type="http://schemas.openxmlformats.org/officeDocument/2006/relationships/slideLayout" Target="../slideLayouts/slideLayout392.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9.xml"/><Relationship Id="rId13" Type="http://schemas.openxmlformats.org/officeDocument/2006/relationships/image" Target="../media/image2.png"/><Relationship Id="rId3" Type="http://schemas.openxmlformats.org/officeDocument/2006/relationships/slideLayout" Target="../slideLayouts/slideLayout404.xml"/><Relationship Id="rId7" Type="http://schemas.openxmlformats.org/officeDocument/2006/relationships/slideLayout" Target="../slideLayouts/slideLayout408.xml"/><Relationship Id="rId12" Type="http://schemas.openxmlformats.org/officeDocument/2006/relationships/theme" Target="../theme/theme38.xml"/><Relationship Id="rId2" Type="http://schemas.openxmlformats.org/officeDocument/2006/relationships/slideLayout" Target="../slideLayouts/slideLayout403.xml"/><Relationship Id="rId1" Type="http://schemas.openxmlformats.org/officeDocument/2006/relationships/slideLayout" Target="../slideLayouts/slideLayout402.xml"/><Relationship Id="rId6" Type="http://schemas.openxmlformats.org/officeDocument/2006/relationships/slideLayout" Target="../slideLayouts/slideLayout407.xml"/><Relationship Id="rId11" Type="http://schemas.openxmlformats.org/officeDocument/2006/relationships/slideLayout" Target="../slideLayouts/slideLayout412.xml"/><Relationship Id="rId5" Type="http://schemas.openxmlformats.org/officeDocument/2006/relationships/slideLayout" Target="../slideLayouts/slideLayout406.xml"/><Relationship Id="rId10" Type="http://schemas.openxmlformats.org/officeDocument/2006/relationships/slideLayout" Target="../slideLayouts/slideLayout411.xml"/><Relationship Id="rId4" Type="http://schemas.openxmlformats.org/officeDocument/2006/relationships/slideLayout" Target="../slideLayouts/slideLayout405.xml"/><Relationship Id="rId9" Type="http://schemas.openxmlformats.org/officeDocument/2006/relationships/slideLayout" Target="../slideLayouts/slideLayout41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theme" Target="../theme/theme39.xml"/><Relationship Id="rId2" Type="http://schemas.openxmlformats.org/officeDocument/2006/relationships/slideLayout" Target="../slideLayouts/slideLayout414.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0" Type="http://schemas.openxmlformats.org/officeDocument/2006/relationships/slideLayout" Target="../slideLayouts/slideLayout422.xml"/><Relationship Id="rId4" Type="http://schemas.openxmlformats.org/officeDocument/2006/relationships/slideLayout" Target="../slideLayouts/slideLayout416.xml"/><Relationship Id="rId9" Type="http://schemas.openxmlformats.org/officeDocument/2006/relationships/slideLayout" Target="../slideLayouts/slideLayout4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image" Target="../media/image2.png"/><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theme" Target="../theme/theme40.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2.xml"/><Relationship Id="rId13" Type="http://schemas.openxmlformats.org/officeDocument/2006/relationships/image" Target="../media/image2.png"/><Relationship Id="rId3" Type="http://schemas.openxmlformats.org/officeDocument/2006/relationships/slideLayout" Target="../slideLayouts/slideLayout437.xml"/><Relationship Id="rId7" Type="http://schemas.openxmlformats.org/officeDocument/2006/relationships/slideLayout" Target="../slideLayouts/slideLayout441.xml"/><Relationship Id="rId12" Type="http://schemas.openxmlformats.org/officeDocument/2006/relationships/theme" Target="../theme/theme41.xml"/><Relationship Id="rId2" Type="http://schemas.openxmlformats.org/officeDocument/2006/relationships/slideLayout" Target="../slideLayouts/slideLayout436.xml"/><Relationship Id="rId1" Type="http://schemas.openxmlformats.org/officeDocument/2006/relationships/slideLayout" Target="../slideLayouts/slideLayout435.xml"/><Relationship Id="rId6" Type="http://schemas.openxmlformats.org/officeDocument/2006/relationships/slideLayout" Target="../slideLayouts/slideLayout440.xml"/><Relationship Id="rId11" Type="http://schemas.openxmlformats.org/officeDocument/2006/relationships/slideLayout" Target="../slideLayouts/slideLayout445.xml"/><Relationship Id="rId5" Type="http://schemas.openxmlformats.org/officeDocument/2006/relationships/slideLayout" Target="../slideLayouts/slideLayout439.xml"/><Relationship Id="rId10" Type="http://schemas.openxmlformats.org/officeDocument/2006/relationships/slideLayout" Target="../slideLayouts/slideLayout444.xml"/><Relationship Id="rId4" Type="http://schemas.openxmlformats.org/officeDocument/2006/relationships/slideLayout" Target="../slideLayouts/slideLayout438.xml"/><Relationship Id="rId9" Type="http://schemas.openxmlformats.org/officeDocument/2006/relationships/slideLayout" Target="../slideLayouts/slideLayout443.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image" Target="../media/image2.png"/><Relationship Id="rId3" Type="http://schemas.openxmlformats.org/officeDocument/2006/relationships/slideLayout" Target="../slideLayouts/slideLayout448.xml"/><Relationship Id="rId7" Type="http://schemas.openxmlformats.org/officeDocument/2006/relationships/slideLayout" Target="../slideLayouts/slideLayout452.xml"/><Relationship Id="rId12" Type="http://schemas.openxmlformats.org/officeDocument/2006/relationships/theme" Target="../theme/theme42.xml"/><Relationship Id="rId2" Type="http://schemas.openxmlformats.org/officeDocument/2006/relationships/slideLayout" Target="../slideLayouts/slideLayout447.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0" Type="http://schemas.openxmlformats.org/officeDocument/2006/relationships/slideLayout" Target="../slideLayouts/slideLayout455.xml"/><Relationship Id="rId4" Type="http://schemas.openxmlformats.org/officeDocument/2006/relationships/slideLayout" Target="../slideLayouts/slideLayout449.xml"/><Relationship Id="rId9" Type="http://schemas.openxmlformats.org/officeDocument/2006/relationships/slideLayout" Target="../slideLayouts/slideLayout454.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image" Target="../media/image2.png"/><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theme" Target="../theme/theme43.xml"/><Relationship Id="rId2" Type="http://schemas.openxmlformats.org/officeDocument/2006/relationships/slideLayout" Target="../slideLayouts/slideLayout45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5.xml"/><Relationship Id="rId13" Type="http://schemas.openxmlformats.org/officeDocument/2006/relationships/image" Target="../media/image2.png"/><Relationship Id="rId3" Type="http://schemas.openxmlformats.org/officeDocument/2006/relationships/slideLayout" Target="../slideLayouts/slideLayout470.xml"/><Relationship Id="rId7" Type="http://schemas.openxmlformats.org/officeDocument/2006/relationships/slideLayout" Target="../slideLayouts/slideLayout474.xml"/><Relationship Id="rId12" Type="http://schemas.openxmlformats.org/officeDocument/2006/relationships/theme" Target="../theme/theme44.xml"/><Relationship Id="rId2" Type="http://schemas.openxmlformats.org/officeDocument/2006/relationships/slideLayout" Target="../slideLayouts/slideLayout469.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5" Type="http://schemas.openxmlformats.org/officeDocument/2006/relationships/slideLayout" Target="../slideLayouts/slideLayout472.xml"/><Relationship Id="rId10" Type="http://schemas.openxmlformats.org/officeDocument/2006/relationships/slideLayout" Target="../slideLayouts/slideLayout477.xml"/><Relationship Id="rId4" Type="http://schemas.openxmlformats.org/officeDocument/2006/relationships/slideLayout" Target="../slideLayouts/slideLayout471.xml"/><Relationship Id="rId9" Type="http://schemas.openxmlformats.org/officeDocument/2006/relationships/slideLayout" Target="../slideLayouts/slideLayout476.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theme" Target="../theme/theme45.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slideLayout" Target="../slideLayouts/slideLayout490.xml"/><Relationship Id="rId2" Type="http://schemas.openxmlformats.org/officeDocument/2006/relationships/slideLayout" Target="../slideLayouts/slideLayout480.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8.xml"/><Relationship Id="rId13" Type="http://schemas.openxmlformats.org/officeDocument/2006/relationships/image" Target="../media/image2.png"/><Relationship Id="rId3" Type="http://schemas.openxmlformats.org/officeDocument/2006/relationships/slideLayout" Target="../slideLayouts/slideLayout493.xml"/><Relationship Id="rId7" Type="http://schemas.openxmlformats.org/officeDocument/2006/relationships/slideLayout" Target="../slideLayouts/slideLayout497.xml"/><Relationship Id="rId12" Type="http://schemas.openxmlformats.org/officeDocument/2006/relationships/theme" Target="../theme/theme46.xml"/><Relationship Id="rId2" Type="http://schemas.openxmlformats.org/officeDocument/2006/relationships/slideLayout" Target="../slideLayouts/slideLayout492.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1" Type="http://schemas.openxmlformats.org/officeDocument/2006/relationships/slideLayout" Target="../slideLayouts/slideLayout501.xml"/><Relationship Id="rId5" Type="http://schemas.openxmlformats.org/officeDocument/2006/relationships/slideLayout" Target="../slideLayouts/slideLayout495.xml"/><Relationship Id="rId10" Type="http://schemas.openxmlformats.org/officeDocument/2006/relationships/slideLayout" Target="../slideLayouts/slideLayout500.xml"/><Relationship Id="rId4" Type="http://schemas.openxmlformats.org/officeDocument/2006/relationships/slideLayout" Target="../slideLayouts/slideLayout494.xml"/><Relationship Id="rId9" Type="http://schemas.openxmlformats.org/officeDocument/2006/relationships/slideLayout" Target="../slideLayouts/slideLayout49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9.xml"/><Relationship Id="rId13" Type="http://schemas.openxmlformats.org/officeDocument/2006/relationships/image" Target="../media/image2.png"/><Relationship Id="rId3" Type="http://schemas.openxmlformats.org/officeDocument/2006/relationships/slideLayout" Target="../slideLayouts/slideLayout504.xml"/><Relationship Id="rId7" Type="http://schemas.openxmlformats.org/officeDocument/2006/relationships/slideLayout" Target="../slideLayouts/slideLayout508.xml"/><Relationship Id="rId12" Type="http://schemas.openxmlformats.org/officeDocument/2006/relationships/theme" Target="../theme/theme47.xml"/><Relationship Id="rId2" Type="http://schemas.openxmlformats.org/officeDocument/2006/relationships/slideLayout" Target="../slideLayouts/slideLayout503.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5" Type="http://schemas.openxmlformats.org/officeDocument/2006/relationships/slideLayout" Target="../slideLayouts/slideLayout506.xml"/><Relationship Id="rId10" Type="http://schemas.openxmlformats.org/officeDocument/2006/relationships/slideLayout" Target="../slideLayouts/slideLayout511.xml"/><Relationship Id="rId4" Type="http://schemas.openxmlformats.org/officeDocument/2006/relationships/slideLayout" Target="../slideLayouts/slideLayout505.xml"/><Relationship Id="rId9" Type="http://schemas.openxmlformats.org/officeDocument/2006/relationships/slideLayout" Target="../slideLayouts/slideLayout5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image" Target="../media/image6.emf"/><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image" Target="../media/image5.png"/><Relationship Id="rId2" Type="http://schemas.openxmlformats.org/officeDocument/2006/relationships/slideLayout" Target="../slideLayouts/slideLayout60.xml"/><Relationship Id="rId16" Type="http://schemas.openxmlformats.org/officeDocument/2006/relationships/image" Target="../media/image4.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image" Target="../media/image3.png"/><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image" Target="../media/image2.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3" name="Picture 2">
            <a:extLst>
              <a:ext uri="{FF2B5EF4-FFF2-40B4-BE49-F238E27FC236}">
                <a16:creationId xmlns:a16="http://schemas.microsoft.com/office/drawing/2014/main" id="{E7E27E65-E93F-0741-81BD-1FC88DEA7C5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58479" y="114583"/>
            <a:ext cx="780721" cy="78072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dirty="0">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9289" r:id="rId1"/>
    <p:sldLayoutId id="2147489290" r:id="rId2"/>
    <p:sldLayoutId id="2147489291" r:id="rId3"/>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hf hdr="0" ftr="0" dt="0"/>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626765284"/>
      </p:ext>
    </p:extLst>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72694B9D-8BFE-654E-8D86-2D1B27ECA5D0}" type="slidenum">
              <a:rPr lang="en-US" altLang="en-US"/>
              <a:pPr eaLnBrk="1" hangingPunct="1">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2483791172"/>
      </p:ext>
    </p:extLst>
  </p:cSld>
  <p:clrMap bg1="lt1" tx1="dk1" bg2="lt2" tx2="dk2" accent1="accent1" accent2="accent2" accent3="accent3" accent4="accent4" accent5="accent5" accent6="accent6" hlink="hlink" folHlink="folHlink"/>
  <p:sldLayoutIdLst>
    <p:sldLayoutId id="2147488341" r:id="rId1"/>
    <p:sldLayoutId id="2147488342" r:id="rId2"/>
    <p:sldLayoutId id="2147488343" r:id="rId3"/>
    <p:sldLayoutId id="2147488344" r:id="rId4"/>
    <p:sldLayoutId id="2147488345" r:id="rId5"/>
    <p:sldLayoutId id="2147488346" r:id="rId6"/>
    <p:sldLayoutId id="2147488347" r:id="rId7"/>
    <p:sldLayoutId id="2147488348" r:id="rId8"/>
    <p:sldLayoutId id="2147488349" r:id="rId9"/>
    <p:sldLayoutId id="2147488350" r:id="rId10"/>
    <p:sldLayoutId id="214748835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41121451"/>
      </p:ext>
    </p:extLst>
  </p:cSld>
  <p:clrMap bg1="lt1" tx1="dk1" bg2="lt2" tx2="dk2" accent1="accent1" accent2="accent2" accent3="accent3" accent4="accent4" accent5="accent5" accent6="accent6" hlink="hlink" folHlink="folHlink"/>
  <p:sldLayoutIdLst>
    <p:sldLayoutId id="2147488379" r:id="rId1"/>
    <p:sldLayoutId id="2147488380" r:id="rId2"/>
    <p:sldLayoutId id="2147488381" r:id="rId3"/>
    <p:sldLayoutId id="2147488382" r:id="rId4"/>
    <p:sldLayoutId id="2147488383" r:id="rId5"/>
    <p:sldLayoutId id="2147488384" r:id="rId6"/>
    <p:sldLayoutId id="2147488385" r:id="rId7"/>
    <p:sldLayoutId id="2147488386" r:id="rId8"/>
    <p:sldLayoutId id="2147488387" r:id="rId9"/>
    <p:sldLayoutId id="2147488388" r:id="rId10"/>
    <p:sldLayoutId id="214748838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dirty="0"/>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072707315"/>
      </p:ext>
    </p:extLst>
  </p:cSld>
  <p:clrMap bg1="lt1" tx1="dk1" bg2="lt2" tx2="dk2" accent1="accent1" accent2="accent2" accent3="accent3" accent4="accent4" accent5="accent5" accent6="accent6" hlink="hlink" folHlink="folHlink"/>
  <p:sldLayoutIdLst>
    <p:sldLayoutId id="2147488560" r:id="rId1"/>
    <p:sldLayoutId id="2147488561" r:id="rId2"/>
    <p:sldLayoutId id="2147488562" r:id="rId3"/>
    <p:sldLayoutId id="2147488563" r:id="rId4"/>
    <p:sldLayoutId id="2147488564" r:id="rId5"/>
    <p:sldLayoutId id="2147488565" r:id="rId6"/>
    <p:sldLayoutId id="2147488566" r:id="rId7"/>
    <p:sldLayoutId id="2147488567" r:id="rId8"/>
    <p:sldLayoutId id="2147488568" r:id="rId9"/>
    <p:sldLayoutId id="2147488569" r:id="rId10"/>
    <p:sldLayoutId id="214748857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632983355"/>
      </p:ext>
    </p:extLst>
  </p:cSld>
  <p:clrMap bg1="lt1" tx1="dk1" bg2="lt2" tx2="dk2" accent1="accent1" accent2="accent2" accent3="accent3" accent4="accent4" accent5="accent5" accent6="accent6" hlink="hlink" folHlink="folHlink"/>
  <p:sldLayoutIdLst>
    <p:sldLayoutId id="2147488992" r:id="rId1"/>
    <p:sldLayoutId id="2147488993" r:id="rId2"/>
    <p:sldLayoutId id="2147488994" r:id="rId3"/>
    <p:sldLayoutId id="2147488995" r:id="rId4"/>
    <p:sldLayoutId id="2147488996" r:id="rId5"/>
    <p:sldLayoutId id="2147488997" r:id="rId6"/>
    <p:sldLayoutId id="2147488998" r:id="rId7"/>
    <p:sldLayoutId id="2147488999" r:id="rId8"/>
    <p:sldLayoutId id="2147489000" r:id="rId9"/>
    <p:sldLayoutId id="2147489001" r:id="rId10"/>
    <p:sldLayoutId id="214748900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75654414"/>
      </p:ext>
    </p:extLst>
  </p:cSld>
  <p:clrMap bg1="lt1" tx1="dk1" bg2="lt2" tx2="dk2" accent1="accent1" accent2="accent2" accent3="accent3" accent4="accent4" accent5="accent5" accent6="accent6" hlink="hlink" folHlink="folHlink"/>
  <p:sldLayoutIdLst>
    <p:sldLayoutId id="2147489217" r:id="rId1"/>
    <p:sldLayoutId id="2147489218" r:id="rId2"/>
    <p:sldLayoutId id="2147489219" r:id="rId3"/>
    <p:sldLayoutId id="2147489220" r:id="rId4"/>
    <p:sldLayoutId id="2147489221" r:id="rId5"/>
    <p:sldLayoutId id="2147489222" r:id="rId6"/>
    <p:sldLayoutId id="2147489223" r:id="rId7"/>
    <p:sldLayoutId id="2147489224" r:id="rId8"/>
    <p:sldLayoutId id="2147489225" r:id="rId9"/>
    <p:sldLayoutId id="2147489226" r:id="rId10"/>
    <p:sldLayoutId id="214748922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724132488"/>
      </p:ext>
    </p:extLst>
  </p:cSld>
  <p:clrMap bg1="lt1" tx1="dk1" bg2="lt2" tx2="dk2" accent1="accent1" accent2="accent2" accent3="accent3" accent4="accent4" accent5="accent5" accent6="accent6" hlink="hlink" folHlink="folHlink"/>
  <p:sldLayoutIdLst>
    <p:sldLayoutId id="2147489229" r:id="rId1"/>
    <p:sldLayoutId id="2147489230" r:id="rId2"/>
    <p:sldLayoutId id="2147489231" r:id="rId3"/>
    <p:sldLayoutId id="2147489232" r:id="rId4"/>
    <p:sldLayoutId id="2147489233" r:id="rId5"/>
    <p:sldLayoutId id="2147489234" r:id="rId6"/>
    <p:sldLayoutId id="2147489235" r:id="rId7"/>
    <p:sldLayoutId id="2147489236" r:id="rId8"/>
    <p:sldLayoutId id="2147489237" r:id="rId9"/>
    <p:sldLayoutId id="2147489238" r:id="rId10"/>
    <p:sldLayoutId id="214748923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25920399"/>
      </p:ext>
    </p:extLst>
  </p:cSld>
  <p:clrMap bg1="lt1" tx1="dk1" bg2="lt2" tx2="dk2" accent1="accent1" accent2="accent2" accent3="accent3" accent4="accent4" accent5="accent5" accent6="accent6" hlink="hlink" folHlink="folHlink"/>
  <p:sldLayoutIdLst>
    <p:sldLayoutId id="2147489253" r:id="rId1"/>
    <p:sldLayoutId id="2147489254" r:id="rId2"/>
    <p:sldLayoutId id="2147489255" r:id="rId3"/>
    <p:sldLayoutId id="2147489256" r:id="rId4"/>
    <p:sldLayoutId id="2147489257" r:id="rId5"/>
    <p:sldLayoutId id="2147489258" r:id="rId6"/>
    <p:sldLayoutId id="2147489259" r:id="rId7"/>
    <p:sldLayoutId id="2147489260" r:id="rId8"/>
    <p:sldLayoutId id="2147489261" r:id="rId9"/>
    <p:sldLayoutId id="2147489262" r:id="rId10"/>
    <p:sldLayoutId id="2147489263" r:id="rId11"/>
    <p:sldLayoutId id="21474892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63842944"/>
      </p:ext>
    </p:extLst>
  </p:cSld>
  <p:clrMap bg1="lt1" tx1="dk1" bg2="lt2" tx2="dk2" accent1="accent1" accent2="accent2" accent3="accent3" accent4="accent4" accent5="accent5" accent6="accent6" hlink="hlink" folHlink="folHlink"/>
  <p:sldLayoutIdLst>
    <p:sldLayoutId id="2147489266" r:id="rId1"/>
    <p:sldLayoutId id="2147489267" r:id="rId2"/>
    <p:sldLayoutId id="2147489268" r:id="rId3"/>
    <p:sldLayoutId id="2147489269" r:id="rId4"/>
    <p:sldLayoutId id="2147489270" r:id="rId5"/>
    <p:sldLayoutId id="2147489271" r:id="rId6"/>
    <p:sldLayoutId id="2147489272" r:id="rId7"/>
    <p:sldLayoutId id="2147489273" r:id="rId8"/>
    <p:sldLayoutId id="2147489274" r:id="rId9"/>
    <p:sldLayoutId id="2147489275" r:id="rId10"/>
    <p:sldLayoutId id="2147489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3724846254"/>
      </p:ext>
    </p:extLst>
  </p:cSld>
  <p:clrMap bg1="lt1" tx1="dk1" bg2="lt2" tx2="dk2" accent1="accent1" accent2="accent2" accent3="accent3" accent4="accent4" accent5="accent5" accent6="accent6" hlink="hlink" folHlink="folHlink"/>
  <p:sldLayoutIdLst>
    <p:sldLayoutId id="2147489278" r:id="rId1"/>
    <p:sldLayoutId id="2147489279" r:id="rId2"/>
    <p:sldLayoutId id="2147489280" r:id="rId3"/>
    <p:sldLayoutId id="2147489281" r:id="rId4"/>
    <p:sldLayoutId id="2147489282" r:id="rId5"/>
    <p:sldLayoutId id="2147489283" r:id="rId6"/>
    <p:sldLayoutId id="2147489284" r:id="rId7"/>
    <p:sldLayoutId id="2147489285" r:id="rId8"/>
    <p:sldLayoutId id="2147489286" r:id="rId9"/>
    <p:sldLayoutId id="2147489287" r:id="rId10"/>
    <p:sldLayoutId id="21474892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cstate="screen">
            <a:lum bright="-8000"/>
            <a:extLst>
              <a:ext uri="{28A0092B-C50C-407E-A947-70E740481C1C}">
                <a14:useLocalDpi xmlns:a14="http://schemas.microsoft.com/office/drawing/2010/main"/>
              </a:ext>
            </a:extLst>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hf hdr="0" ftr="0" dt="0"/>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ourmn.alserr@safari.ethz.ch" TargetMode="External"/><Relationship Id="rId2" Type="http://schemas.openxmlformats.org/officeDocument/2006/relationships/notesSlide" Target="../notesSlides/notesSlide1.xml"/><Relationship Id="rId1" Type="http://schemas.openxmlformats.org/officeDocument/2006/relationships/slideLayout" Target="../slideLayouts/slideLayout491.xml"/><Relationship Id="rId5"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3.cs.bilkent.edu.tr/"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hyperlink" Target="https://www.utp.edu.my/Pages/Home.aspx" TargetMode="Externa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safari.ethz.ch/group-members/" TargetMode="External"/><Relationship Id="rId7" Type="http://schemas.openxmlformats.org/officeDocument/2006/relationships/hyperlink" Target="https://www.utp.edu.my/Pages/Home.aspx" TargetMode="External"/><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3.cs.bilkent.edu.tr/" TargetMode="External"/><Relationship Id="rId11" Type="http://schemas.openxmlformats.org/officeDocument/2006/relationships/image" Target="../media/image10.png"/><Relationship Id="rId5" Type="http://schemas.openxmlformats.org/officeDocument/2006/relationships/hyperlink" Target="https://case.edu/" TargetMode="External"/><Relationship Id="rId10" Type="http://schemas.openxmlformats.org/officeDocument/2006/relationships/image" Target="../media/image16.png"/><Relationship Id="rId4" Type="http://schemas.openxmlformats.org/officeDocument/2006/relationships/hyperlink" Target="https://ethz.ch/en.html" TargetMode="Externa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hyperlink" Target="https://www.utp.edu.my/Pages/Home.aspx" TargetMode="External"/><Relationship Id="rId3" Type="http://schemas.openxmlformats.org/officeDocument/2006/relationships/image" Target="../media/image17.png"/><Relationship Id="rId7" Type="http://schemas.openxmlformats.org/officeDocument/2006/relationships/hyperlink" Target="https://edurank.org/cs/computer-engineering/t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imeshighereducation.com/world-university-rankings/2023/subject-ranking/computer-science" TargetMode="External"/><Relationship Id="rId5" Type="http://schemas.openxmlformats.org/officeDocument/2006/relationships/image" Target="../media/image19.png"/><Relationship Id="rId10"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hyperlink" Target="https://www.iugaza.edu.ps/p2980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alamy.com/stock-photo-software-engineering-chart-with-keywords-and-icons-sketch-104965412.html?imageid=33957D30-134B-4F41-AA14-5A8AD82EEA0B&amp;p=312159&amp;pn=1&amp;searchId=9a72fa6354f9b23dab44f67918986804&amp;searchtype=0"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323528" y="692696"/>
            <a:ext cx="8640960" cy="1752600"/>
          </a:xfrm>
          <a:noFill/>
        </p:spPr>
        <p:txBody>
          <a:bodyPr anchor="ctr">
            <a:noAutofit/>
          </a:bodyPr>
          <a:lstStyle/>
          <a:p>
            <a:pPr algn="ctr"/>
            <a:br>
              <a:rPr lang="en-US" sz="2800" b="1" dirty="0">
                <a:latin typeface="Calibri" panose="020F0502020204030204" pitchFamily="34" charset="0"/>
                <a:cs typeface="Calibri" panose="020F0502020204030204" pitchFamily="34" charset="0"/>
              </a:rPr>
            </a:br>
            <a:br>
              <a:rPr lang="en-US" sz="2800" b="1" dirty="0">
                <a:latin typeface="Calibri" panose="020F0502020204030204" pitchFamily="34" charset="0"/>
                <a:cs typeface="Calibri" panose="020F0502020204030204" pitchFamily="34" charset="0"/>
              </a:rPr>
            </a:br>
            <a:r>
              <a:rPr lang="en-US" sz="2800" b="1" dirty="0">
                <a:latin typeface="Calibri" panose="020F0502020204030204" pitchFamily="34" charset="0"/>
                <a:cs typeface="Calibri" panose="020F0502020204030204" pitchFamily="34" charset="0"/>
              </a:rPr>
              <a:t> </a:t>
            </a:r>
            <a:br>
              <a:rPr lang="en-US" sz="2800" b="1" dirty="0">
                <a:latin typeface="Calibri" panose="020F0502020204030204" pitchFamily="34" charset="0"/>
                <a:cs typeface="Calibri" panose="020F0502020204030204" pitchFamily="34" charset="0"/>
              </a:rPr>
            </a:br>
            <a:br>
              <a:rPr lang="en-US" sz="2800" b="1" dirty="0">
                <a:latin typeface="Calibri" panose="020F0502020204030204" pitchFamily="34" charset="0"/>
                <a:cs typeface="Calibri" panose="020F0502020204030204" pitchFamily="34" charset="0"/>
              </a:rPr>
            </a:br>
            <a:r>
              <a:rPr lang="en-US" sz="2800" b="1" dirty="0">
                <a:latin typeface="Calibri" panose="020F0502020204030204" pitchFamily="34" charset="0"/>
                <a:cs typeface="Calibri" panose="020F0502020204030204" pitchFamily="34" charset="0"/>
              </a:rPr>
              <a:t>WDMM 3314 </a:t>
            </a:r>
            <a:br>
              <a:rPr lang="en-US" sz="2800" b="1" dirty="0">
                <a:latin typeface="Calibri" panose="020F0502020204030204" pitchFamily="34" charset="0"/>
                <a:cs typeface="Calibri" panose="020F0502020204030204" pitchFamily="34" charset="0"/>
              </a:rPr>
            </a:br>
            <a:r>
              <a:rPr lang="en-US" sz="2800" b="1" dirty="0">
                <a:latin typeface="Calibri" panose="020F0502020204030204" pitchFamily="34" charset="0"/>
                <a:cs typeface="Calibri" panose="020F0502020204030204" pitchFamily="34" charset="0"/>
              </a:rPr>
              <a:t>Web and Multimedia Engineering </a:t>
            </a:r>
            <a:br>
              <a:rPr lang="en-US" sz="2800" b="1" dirty="0">
                <a:latin typeface="Calibri" panose="020F0502020204030204" pitchFamily="34" charset="0"/>
                <a:cs typeface="Calibri" panose="020F0502020204030204" pitchFamily="34" charset="0"/>
              </a:rPr>
            </a:br>
            <a:br>
              <a:rPr lang="en-US" sz="2800" b="1" dirty="0">
                <a:latin typeface="Calibri" panose="020F0502020204030204" pitchFamily="34" charset="0"/>
                <a:cs typeface="Calibri" panose="020F0502020204030204" pitchFamily="34" charset="0"/>
              </a:rPr>
            </a:br>
            <a:r>
              <a:rPr lang="en-US" sz="2800" b="1" dirty="0">
                <a:latin typeface="Calibri" panose="020F0502020204030204" pitchFamily="34" charset="0"/>
                <a:cs typeface="Calibri" panose="020F0502020204030204" pitchFamily="34" charset="0"/>
              </a:rPr>
              <a:t>SDEV 2301</a:t>
            </a:r>
            <a:br>
              <a:rPr lang="en-US" sz="2800" b="1" dirty="0">
                <a:latin typeface="Calibri" panose="020F0502020204030204" pitchFamily="34" charset="0"/>
                <a:cs typeface="Calibri" panose="020F0502020204030204" pitchFamily="34" charset="0"/>
              </a:rPr>
            </a:br>
            <a:r>
              <a:rPr lang="en-US" sz="2800" b="1" dirty="0">
                <a:latin typeface="Calibri" panose="020F0502020204030204" pitchFamily="34" charset="0"/>
                <a:cs typeface="Calibri" panose="020F0502020204030204" pitchFamily="34" charset="0"/>
              </a:rPr>
              <a:t>Principles of Software Engineering</a:t>
            </a:r>
            <a:br>
              <a:rPr lang="en-US" sz="2800" b="1" dirty="0">
                <a:latin typeface="Calibri" panose="020F0502020204030204" pitchFamily="34" charset="0"/>
                <a:cs typeface="Calibri" panose="020F0502020204030204" pitchFamily="34" charset="0"/>
              </a:rPr>
            </a:br>
            <a:endParaRPr lang="en-US" sz="2800" b="1" dirty="0">
              <a:latin typeface="Calibri" panose="020F0502020204030204" pitchFamily="34" charset="0"/>
              <a:cs typeface="Calibri" panose="020F0502020204030204" pitchFamily="34" charset="0"/>
            </a:endParaRPr>
          </a:p>
        </p:txBody>
      </p:sp>
      <p:sp>
        <p:nvSpPr>
          <p:cNvPr id="6" name="Subtitle 2">
            <a:extLst>
              <a:ext uri="{FF2B5EF4-FFF2-40B4-BE49-F238E27FC236}">
                <a16:creationId xmlns:a16="http://schemas.microsoft.com/office/drawing/2014/main" id="{36281A8C-59AD-6041-917F-36FF6D5DAE91}"/>
              </a:ext>
            </a:extLst>
          </p:cNvPr>
          <p:cNvSpPr txBox="1">
            <a:spLocks/>
          </p:cNvSpPr>
          <p:nvPr/>
        </p:nvSpPr>
        <p:spPr bwMode="auto">
          <a:xfrm>
            <a:off x="395536" y="3246686"/>
            <a:ext cx="8208912" cy="61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Clr>
                <a:schemeClr val="accent1"/>
              </a:buClr>
              <a:buSzPct val="65000"/>
              <a:buFont typeface="Wingdings" pitchFamily="2" charset="2"/>
              <a:buNone/>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endParaRPr lang="en-US" sz="2200" b="1" kern="0" dirty="0">
              <a:latin typeface="Calibri" panose="020F0502020204030204" pitchFamily="34" charset="0"/>
              <a:cs typeface="Calibri" panose="020F0502020204030204" pitchFamily="34" charset="0"/>
            </a:endParaRPr>
          </a:p>
          <a:p>
            <a:r>
              <a:rPr lang="en-US" sz="2800" b="1" kern="0" dirty="0">
                <a:latin typeface="Calibri" panose="020F0502020204030204" pitchFamily="34" charset="0"/>
                <a:cs typeface="Calibri" panose="020F0502020204030204" pitchFamily="34" charset="0"/>
              </a:rPr>
              <a:t> Dr. Nour Almadhoun Alserr</a:t>
            </a:r>
          </a:p>
          <a:p>
            <a:r>
              <a:rPr lang="en-US" b="1"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Fall Semester 2023</a:t>
            </a:r>
            <a:endParaRPr lang="ar-SA"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pPr algn="l"/>
            <a:endParaRPr lang="en-US" sz="2200" kern="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8641C06-B6E7-1E4A-AA10-14E178663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9008" y="4940424"/>
            <a:ext cx="1905000" cy="1905000"/>
          </a:xfrm>
          <a:prstGeom prst="rect">
            <a:avLst/>
          </a:prstGeom>
        </p:spPr>
      </p:pic>
      <p:pic>
        <p:nvPicPr>
          <p:cNvPr id="5" name="Picture 4">
            <a:extLst>
              <a:ext uri="{FF2B5EF4-FFF2-40B4-BE49-F238E27FC236}">
                <a16:creationId xmlns:a16="http://schemas.microsoft.com/office/drawing/2014/main" id="{2EB54E83-EC23-D14A-BB42-AFC2BAE4F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4941168"/>
            <a:ext cx="1881962" cy="1881962"/>
          </a:xfrm>
          <a:prstGeom prst="rect">
            <a:avLst/>
          </a:prstGeom>
        </p:spPr>
      </p:pic>
    </p:spTree>
    <p:extLst>
      <p:ext uri="{BB962C8B-B14F-4D97-AF65-F5344CB8AC3E}">
        <p14:creationId xmlns:p14="http://schemas.microsoft.com/office/powerpoint/2010/main" val="25244890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BF7B-4F61-1049-B3A7-09F5EA572A24}"/>
              </a:ext>
            </a:extLst>
          </p:cNvPr>
          <p:cNvSpPr>
            <a:spLocks noGrp="1"/>
          </p:cNvSpPr>
          <p:nvPr>
            <p:ph type="title"/>
          </p:nvPr>
        </p:nvSpPr>
        <p:spPr/>
        <p:txBody>
          <a:bodyPr/>
          <a:lstStyle/>
          <a:p>
            <a:r>
              <a:rPr lang="en-US" dirty="0"/>
              <a:t>Course Objectives</a:t>
            </a:r>
          </a:p>
        </p:txBody>
      </p:sp>
      <p:sp>
        <p:nvSpPr>
          <p:cNvPr id="3" name="Content Placeholder 2">
            <a:extLst>
              <a:ext uri="{FF2B5EF4-FFF2-40B4-BE49-F238E27FC236}">
                <a16:creationId xmlns:a16="http://schemas.microsoft.com/office/drawing/2014/main" id="{C0C72B08-9F1E-DE45-AC1E-448BDF486F72}"/>
              </a:ext>
            </a:extLst>
          </p:cNvPr>
          <p:cNvSpPr>
            <a:spLocks noGrp="1"/>
          </p:cNvSpPr>
          <p:nvPr>
            <p:ph idx="1"/>
          </p:nvPr>
        </p:nvSpPr>
        <p:spPr>
          <a:xfrm>
            <a:off x="228600" y="1255440"/>
            <a:ext cx="8610600" cy="4876800"/>
          </a:xfrm>
        </p:spPr>
        <p:txBody>
          <a:bodyPr/>
          <a:lstStyle/>
          <a:p>
            <a:pPr marL="0" indent="0" algn="just">
              <a:buNone/>
            </a:pPr>
            <a:r>
              <a:rPr lang="en-US" dirty="0"/>
              <a:t>Upon the completion of this course, students should </a:t>
            </a:r>
            <a:r>
              <a:rPr lang="en-US" dirty="0">
                <a:solidFill>
                  <a:srgbClr val="FF0000"/>
                </a:solidFill>
              </a:rPr>
              <a:t>be able to </a:t>
            </a:r>
            <a:r>
              <a:rPr lang="en-US" dirty="0"/>
              <a:t>:</a:t>
            </a:r>
          </a:p>
          <a:p>
            <a:pPr marL="0" indent="0" algn="just">
              <a:buNone/>
            </a:pPr>
            <a:endParaRPr lang="en-US" dirty="0"/>
          </a:p>
          <a:p>
            <a:pPr algn="just"/>
            <a:r>
              <a:rPr lang="en-US" dirty="0"/>
              <a:t>Describe the concepts of software engineering and web engineering.</a:t>
            </a:r>
          </a:p>
          <a:p>
            <a:pPr algn="just"/>
            <a:r>
              <a:rPr lang="en-US" dirty="0"/>
              <a:t>Understand the software process and the software process models.</a:t>
            </a:r>
          </a:p>
          <a:p>
            <a:pPr algn="just"/>
            <a:r>
              <a:rPr lang="en-US" dirty="0"/>
              <a:t>Understand and apply the principles and techniques that appropriate for each stage of software production.</a:t>
            </a:r>
          </a:p>
          <a:p>
            <a:pPr algn="just"/>
            <a:r>
              <a:rPr lang="en-US" dirty="0"/>
              <a:t>Demonstrate and communicate software engineering principles effectively through written reports and/or verbal presentations.</a:t>
            </a:r>
          </a:p>
          <a:p>
            <a:pPr algn="just"/>
            <a:r>
              <a:rPr lang="en-US" dirty="0"/>
              <a:t>Practice how to work in a motivated, supportive, and well managed team environment.</a:t>
            </a:r>
          </a:p>
        </p:txBody>
      </p:sp>
      <p:sp>
        <p:nvSpPr>
          <p:cNvPr id="4" name="Slide Number Placeholder 3">
            <a:extLst>
              <a:ext uri="{FF2B5EF4-FFF2-40B4-BE49-F238E27FC236}">
                <a16:creationId xmlns:a16="http://schemas.microsoft.com/office/drawing/2014/main" id="{F229E424-0B76-CE4F-A29A-60D9558FB480}"/>
              </a:ext>
            </a:extLst>
          </p:cNvPr>
          <p:cNvSpPr>
            <a:spLocks noGrp="1"/>
          </p:cNvSpPr>
          <p:nvPr>
            <p:ph type="sldNum" sz="quarter" idx="11"/>
          </p:nvPr>
        </p:nvSpPr>
        <p:spPr/>
        <p:txBody>
          <a:bodyPr/>
          <a:lstStyle/>
          <a:p>
            <a:fld id="{323594FA-E141-4234-AE05-360401972BE7}" type="slidenum">
              <a:rPr lang="en-US" altLang="en-US" smtClean="0"/>
              <a:pPr/>
              <a:t>10</a:t>
            </a:fld>
            <a:endParaRPr lang="en-US" altLang="en-US"/>
          </a:p>
        </p:txBody>
      </p:sp>
      <p:pic>
        <p:nvPicPr>
          <p:cNvPr id="10" name="Picture 9">
            <a:extLst>
              <a:ext uri="{FF2B5EF4-FFF2-40B4-BE49-F238E27FC236}">
                <a16:creationId xmlns:a16="http://schemas.microsoft.com/office/drawing/2014/main" id="{71BEE4CB-9989-0948-876B-9D9113932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2" y="2204864"/>
            <a:ext cx="608501" cy="608501"/>
          </a:xfrm>
          <a:prstGeom prst="rect">
            <a:avLst/>
          </a:prstGeom>
        </p:spPr>
      </p:pic>
      <p:pic>
        <p:nvPicPr>
          <p:cNvPr id="14" name="Picture 13">
            <a:extLst>
              <a:ext uri="{FF2B5EF4-FFF2-40B4-BE49-F238E27FC236}">
                <a16:creationId xmlns:a16="http://schemas.microsoft.com/office/drawing/2014/main" id="{BCC0DA32-C66E-114F-B298-2258EA6F3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2" y="2871955"/>
            <a:ext cx="608501" cy="608501"/>
          </a:xfrm>
          <a:prstGeom prst="rect">
            <a:avLst/>
          </a:prstGeom>
        </p:spPr>
      </p:pic>
      <p:pic>
        <p:nvPicPr>
          <p:cNvPr id="15" name="Picture 14">
            <a:extLst>
              <a:ext uri="{FF2B5EF4-FFF2-40B4-BE49-F238E27FC236}">
                <a16:creationId xmlns:a16="http://schemas.microsoft.com/office/drawing/2014/main" id="{A01535DF-D085-0549-A4F5-2944D000D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2" y="3779434"/>
            <a:ext cx="608501" cy="608501"/>
          </a:xfrm>
          <a:prstGeom prst="rect">
            <a:avLst/>
          </a:prstGeom>
        </p:spPr>
      </p:pic>
      <p:pic>
        <p:nvPicPr>
          <p:cNvPr id="17" name="Graphic 16">
            <a:extLst>
              <a:ext uri="{FF2B5EF4-FFF2-40B4-BE49-F238E27FC236}">
                <a16:creationId xmlns:a16="http://schemas.microsoft.com/office/drawing/2014/main" id="{82790F26-9230-B74A-91A4-89AF1AFB42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366807"/>
            <a:ext cx="596395" cy="596395"/>
          </a:xfrm>
          <a:prstGeom prst="rect">
            <a:avLst/>
          </a:prstGeom>
        </p:spPr>
      </p:pic>
      <p:pic>
        <p:nvPicPr>
          <p:cNvPr id="18" name="Picture 17">
            <a:extLst>
              <a:ext uri="{FF2B5EF4-FFF2-40B4-BE49-F238E27FC236}">
                <a16:creationId xmlns:a16="http://schemas.microsoft.com/office/drawing/2014/main" id="{D48BE80A-B46C-F34F-8AB7-102C3BC9BF18}"/>
              </a:ext>
            </a:extLst>
          </p:cNvPr>
          <p:cNvPicPr>
            <a:picLocks noChangeAspect="1"/>
          </p:cNvPicPr>
          <p:nvPr/>
        </p:nvPicPr>
        <p:blipFill>
          <a:blip r:embed="rId6"/>
          <a:stretch>
            <a:fillRect/>
          </a:stretch>
        </p:blipFill>
        <p:spPr>
          <a:xfrm>
            <a:off x="8114438" y="1183041"/>
            <a:ext cx="504056" cy="504056"/>
          </a:xfrm>
          <a:prstGeom prst="rect">
            <a:avLst/>
          </a:prstGeom>
        </p:spPr>
      </p:pic>
      <p:pic>
        <p:nvPicPr>
          <p:cNvPr id="19" name="Picture 18">
            <a:extLst>
              <a:ext uri="{FF2B5EF4-FFF2-40B4-BE49-F238E27FC236}">
                <a16:creationId xmlns:a16="http://schemas.microsoft.com/office/drawing/2014/main" id="{B7D3AD01-2827-E04B-9C16-BB14784E6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0" y="4525425"/>
            <a:ext cx="608501" cy="608501"/>
          </a:xfrm>
          <a:prstGeom prst="rect">
            <a:avLst/>
          </a:prstGeom>
        </p:spPr>
      </p:pic>
      <p:grpSp>
        <p:nvGrpSpPr>
          <p:cNvPr id="8" name="Group 7">
            <a:extLst>
              <a:ext uri="{FF2B5EF4-FFF2-40B4-BE49-F238E27FC236}">
                <a16:creationId xmlns:a16="http://schemas.microsoft.com/office/drawing/2014/main" id="{1F9FF5E0-879C-D64A-B2E6-D02094284CEE}"/>
              </a:ext>
            </a:extLst>
          </p:cNvPr>
          <p:cNvGrpSpPr/>
          <p:nvPr/>
        </p:nvGrpSpPr>
        <p:grpSpPr>
          <a:xfrm>
            <a:off x="17130" y="980728"/>
            <a:ext cx="8998103" cy="5262910"/>
            <a:chOff x="128076" y="1196118"/>
            <a:chExt cx="8291264" cy="4711588"/>
          </a:xfrm>
        </p:grpSpPr>
        <p:pic>
          <p:nvPicPr>
            <p:cNvPr id="6" name="Picture 5">
              <a:extLst>
                <a:ext uri="{FF2B5EF4-FFF2-40B4-BE49-F238E27FC236}">
                  <a16:creationId xmlns:a16="http://schemas.microsoft.com/office/drawing/2014/main" id="{A2B93B8D-C32B-5D4C-B4D8-ABB6BEC5FE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076" y="1196118"/>
              <a:ext cx="8291264" cy="4711588"/>
            </a:xfrm>
            <a:prstGeom prst="rect">
              <a:avLst/>
            </a:prstGeom>
          </p:spPr>
        </p:pic>
        <p:pic>
          <p:nvPicPr>
            <p:cNvPr id="7" name="Picture 6">
              <a:extLst>
                <a:ext uri="{FF2B5EF4-FFF2-40B4-BE49-F238E27FC236}">
                  <a16:creationId xmlns:a16="http://schemas.microsoft.com/office/drawing/2014/main" id="{F882A54A-6BFE-2948-9647-92697D2AE236}"/>
                </a:ext>
              </a:extLst>
            </p:cNvPr>
            <p:cNvPicPr>
              <a:picLocks noChangeAspect="1"/>
            </p:cNvPicPr>
            <p:nvPr/>
          </p:nvPicPr>
          <p:blipFill rotWithShape="1">
            <a:blip r:embed="rId7">
              <a:extLst>
                <a:ext uri="{28A0092B-C50C-407E-A947-70E740481C1C}">
                  <a14:useLocalDpi xmlns:a14="http://schemas.microsoft.com/office/drawing/2010/main" val="0"/>
                </a:ext>
              </a:extLst>
            </a:blip>
            <a:srcRect l="75457" t="15119" r="3699" b="71126"/>
            <a:stretch/>
          </p:blipFill>
          <p:spPr>
            <a:xfrm>
              <a:off x="6541931" y="1401648"/>
              <a:ext cx="1728192" cy="648072"/>
            </a:xfrm>
            <a:prstGeom prst="rect">
              <a:avLst/>
            </a:prstGeom>
          </p:spPr>
        </p:pic>
      </p:grpSp>
    </p:spTree>
    <p:extLst>
      <p:ext uri="{BB962C8B-B14F-4D97-AF65-F5344CB8AC3E}">
        <p14:creationId xmlns:p14="http://schemas.microsoft.com/office/powerpoint/2010/main" val="3514120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p:tgtEl>
                                          <p:spTgt spid="8"/>
                                        </p:tgtEl>
                                        <p:attrNameLst>
                                          <p:attrName>ppt_y</p:attrName>
                                        </p:attrNameLst>
                                      </p:cBhvr>
                                      <p:tavLst>
                                        <p:tav tm="0">
                                          <p:val>
                                            <p:strVal val="#ppt_y+#ppt_h*1.125000"/>
                                          </p:val>
                                        </p:tav>
                                        <p:tav tm="100000">
                                          <p:val>
                                            <p:strVal val="#ppt_y"/>
                                          </p:val>
                                        </p:tav>
                                      </p:tavLst>
                                    </p:anim>
                                    <p:animEffect transition="in" filter="wipe(up)">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EB3C-186D-0F4F-AD4D-721147DD777F}"/>
              </a:ext>
            </a:extLst>
          </p:cNvPr>
          <p:cNvSpPr>
            <a:spLocks noGrp="1"/>
          </p:cNvSpPr>
          <p:nvPr>
            <p:ph type="title"/>
          </p:nvPr>
        </p:nvSpPr>
        <p:spPr/>
        <p:txBody>
          <a:bodyPr/>
          <a:lstStyle/>
          <a:p>
            <a:r>
              <a:rPr lang="en-US" dirty="0"/>
              <a:t>Course Schedule</a:t>
            </a:r>
          </a:p>
        </p:txBody>
      </p:sp>
      <p:sp>
        <p:nvSpPr>
          <p:cNvPr id="4" name="Slide Number Placeholder 3">
            <a:extLst>
              <a:ext uri="{FF2B5EF4-FFF2-40B4-BE49-F238E27FC236}">
                <a16:creationId xmlns:a16="http://schemas.microsoft.com/office/drawing/2014/main" id="{0E68A0B9-999B-EF49-A6CF-F25E39304882}"/>
              </a:ext>
            </a:extLst>
          </p:cNvPr>
          <p:cNvSpPr>
            <a:spLocks noGrp="1"/>
          </p:cNvSpPr>
          <p:nvPr>
            <p:ph type="sldNum" sz="quarter" idx="11"/>
          </p:nvPr>
        </p:nvSpPr>
        <p:spPr/>
        <p:txBody>
          <a:bodyPr/>
          <a:lstStyle/>
          <a:p>
            <a:fld id="{323594FA-E141-4234-AE05-360401972BE7}" type="slidenum">
              <a:rPr lang="en-US" altLang="en-US" smtClean="0"/>
              <a:pPr/>
              <a:t>11</a:t>
            </a:fld>
            <a:endParaRPr lang="en-US" altLang="en-US"/>
          </a:p>
        </p:txBody>
      </p:sp>
      <p:sp>
        <p:nvSpPr>
          <p:cNvPr id="6" name="Rectangle 1">
            <a:extLst>
              <a:ext uri="{FF2B5EF4-FFF2-40B4-BE49-F238E27FC236}">
                <a16:creationId xmlns:a16="http://schemas.microsoft.com/office/drawing/2014/main" id="{F46692A4-0894-9B4B-8D59-472ADD81D202}"/>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chemeClr val="tx1"/>
                </a:solidFill>
                <a:effectLst/>
                <a:latin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EF153181-BD6D-1945-B588-8543D92F6EFD}"/>
              </a:ext>
            </a:extLst>
          </p:cNvPr>
          <p:cNvGraphicFramePr>
            <a:graphicFrameLocks noGrp="1"/>
          </p:cNvGraphicFramePr>
          <p:nvPr>
            <p:extLst>
              <p:ext uri="{D42A27DB-BD31-4B8C-83A1-F6EECF244321}">
                <p14:modId xmlns:p14="http://schemas.microsoft.com/office/powerpoint/2010/main" val="3401361139"/>
              </p:ext>
            </p:extLst>
          </p:nvPr>
        </p:nvGraphicFramePr>
        <p:xfrm>
          <a:off x="395535" y="1124744"/>
          <a:ext cx="8443665" cy="4368800"/>
        </p:xfrm>
        <a:graphic>
          <a:graphicData uri="http://schemas.openxmlformats.org/drawingml/2006/table">
            <a:tbl>
              <a:tblPr firstRow="1" bandRow="1">
                <a:tableStyleId>{21E4AEA4-8DFA-4A89-87EB-49C32662AFE0}</a:tableStyleId>
              </a:tblPr>
              <a:tblGrid>
                <a:gridCol w="1296145">
                  <a:extLst>
                    <a:ext uri="{9D8B030D-6E8A-4147-A177-3AD203B41FA5}">
                      <a16:colId xmlns:a16="http://schemas.microsoft.com/office/drawing/2014/main" val="42666075"/>
                    </a:ext>
                  </a:extLst>
                </a:gridCol>
                <a:gridCol w="5400600">
                  <a:extLst>
                    <a:ext uri="{9D8B030D-6E8A-4147-A177-3AD203B41FA5}">
                      <a16:colId xmlns:a16="http://schemas.microsoft.com/office/drawing/2014/main" val="3492254707"/>
                    </a:ext>
                  </a:extLst>
                </a:gridCol>
                <a:gridCol w="1746920">
                  <a:extLst>
                    <a:ext uri="{9D8B030D-6E8A-4147-A177-3AD203B41FA5}">
                      <a16:colId xmlns:a16="http://schemas.microsoft.com/office/drawing/2014/main" val="2244928237"/>
                    </a:ext>
                  </a:extLst>
                </a:gridCol>
              </a:tblGrid>
              <a:tr h="370840">
                <a:tc>
                  <a:txBody>
                    <a:bodyPr/>
                    <a:lstStyle/>
                    <a:p>
                      <a:r>
                        <a:rPr lang="en-US" sz="2000" dirty="0"/>
                        <a:t>Week</a:t>
                      </a:r>
                    </a:p>
                  </a:txBody>
                  <a:tcPr/>
                </a:tc>
                <a:tc>
                  <a:txBody>
                    <a:bodyPr/>
                    <a:lstStyle/>
                    <a:p>
                      <a:r>
                        <a:rPr lang="en-US" sz="2000" dirty="0"/>
                        <a:t>Topic</a:t>
                      </a:r>
                    </a:p>
                  </a:txBody>
                  <a:tcPr/>
                </a:tc>
                <a:tc>
                  <a:txBody>
                    <a:bodyPr/>
                    <a:lstStyle/>
                    <a:p>
                      <a:r>
                        <a:rPr lang="en-US" sz="2000" dirty="0"/>
                        <a:t>Readings</a:t>
                      </a:r>
                    </a:p>
                  </a:txBody>
                  <a:tcPr/>
                </a:tc>
                <a:extLst>
                  <a:ext uri="{0D108BD9-81ED-4DB2-BD59-A6C34878D82A}">
                    <a16:rowId xmlns:a16="http://schemas.microsoft.com/office/drawing/2014/main" val="3627535741"/>
                  </a:ext>
                </a:extLst>
              </a:tr>
              <a:tr h="370840">
                <a:tc>
                  <a:txBody>
                    <a:bodyPr/>
                    <a:lstStyle/>
                    <a:p>
                      <a:r>
                        <a:rPr lang="en-US" sz="2000" dirty="0">
                          <a:effectLst/>
                        </a:rPr>
                        <a:t> 1 </a:t>
                      </a:r>
                      <a:endParaRPr lang="en-US" sz="2000" dirty="0">
                        <a:effectLst/>
                        <a:latin typeface="Times New Roman" panose="02020603050405020304" pitchFamily="18" charset="0"/>
                      </a:endParaRPr>
                    </a:p>
                  </a:txBody>
                  <a:tcPr marL="47625" marR="47625" marT="0" marB="0"/>
                </a:tc>
                <a:tc>
                  <a:txBody>
                    <a:bodyPr/>
                    <a:lstStyle/>
                    <a:p>
                      <a:r>
                        <a:rPr lang="en-US" sz="2000">
                          <a:effectLst/>
                        </a:rPr>
                        <a:t>Introduction </a:t>
                      </a:r>
                      <a:endParaRPr lang="en-US" sz="2000">
                        <a:effectLst/>
                        <a:latin typeface="Times New Roman" panose="02020603050405020304" pitchFamily="18" charset="0"/>
                      </a:endParaRPr>
                    </a:p>
                  </a:txBody>
                  <a:tcPr marL="47625" marR="47625" marT="0" marB="0"/>
                </a:tc>
                <a:tc>
                  <a:txBody>
                    <a:bodyPr/>
                    <a:lstStyle/>
                    <a:p>
                      <a:r>
                        <a:rPr lang="en-US" sz="2000">
                          <a:effectLst/>
                        </a:rPr>
                        <a:t>Chapter 1 </a:t>
                      </a:r>
                      <a:endParaRPr lang="en-US" sz="2000">
                        <a:effectLst/>
                        <a:latin typeface="Times New Roman" panose="02020603050405020304" pitchFamily="18" charset="0"/>
                      </a:endParaRPr>
                    </a:p>
                  </a:txBody>
                  <a:tcPr marL="47625" marR="47625" marT="0" marB="0"/>
                </a:tc>
                <a:extLst>
                  <a:ext uri="{0D108BD9-81ED-4DB2-BD59-A6C34878D82A}">
                    <a16:rowId xmlns:a16="http://schemas.microsoft.com/office/drawing/2014/main" val="4168139461"/>
                  </a:ext>
                </a:extLst>
              </a:tr>
              <a:tr h="370840">
                <a:tc>
                  <a:txBody>
                    <a:bodyPr/>
                    <a:lstStyle/>
                    <a:p>
                      <a:r>
                        <a:rPr lang="en-US" sz="2000">
                          <a:effectLst/>
                        </a:rPr>
                        <a:t>2,3 </a:t>
                      </a:r>
                      <a:endParaRPr lang="en-US" sz="2000">
                        <a:effectLst/>
                        <a:latin typeface="Times New Roman" panose="02020603050405020304" pitchFamily="18" charset="0"/>
                      </a:endParaRPr>
                    </a:p>
                  </a:txBody>
                  <a:tcPr marL="47625" marR="47625" marT="0" marB="0"/>
                </a:tc>
                <a:tc>
                  <a:txBody>
                    <a:bodyPr/>
                    <a:lstStyle/>
                    <a:p>
                      <a:r>
                        <a:rPr lang="en-US" sz="2000" dirty="0">
                          <a:effectLst/>
                        </a:rPr>
                        <a:t>Software Processes </a:t>
                      </a:r>
                      <a:endParaRPr lang="en-US" sz="2000" dirty="0">
                        <a:effectLst/>
                        <a:latin typeface="Times New Roman" panose="02020603050405020304" pitchFamily="18" charset="0"/>
                      </a:endParaRPr>
                    </a:p>
                  </a:txBody>
                  <a:tcPr marL="47625" marR="47625" marT="0" marB="0"/>
                </a:tc>
                <a:tc>
                  <a:txBody>
                    <a:bodyPr/>
                    <a:lstStyle/>
                    <a:p>
                      <a:r>
                        <a:rPr lang="en-US" sz="2000">
                          <a:effectLst/>
                        </a:rPr>
                        <a:t>Chapter 2 </a:t>
                      </a:r>
                      <a:endParaRPr lang="en-US" sz="2000">
                        <a:effectLst/>
                        <a:latin typeface="Times New Roman" panose="02020603050405020304" pitchFamily="18" charset="0"/>
                      </a:endParaRPr>
                    </a:p>
                  </a:txBody>
                  <a:tcPr marL="47625" marR="47625" marT="0" marB="0"/>
                </a:tc>
                <a:extLst>
                  <a:ext uri="{0D108BD9-81ED-4DB2-BD59-A6C34878D82A}">
                    <a16:rowId xmlns:a16="http://schemas.microsoft.com/office/drawing/2014/main" val="813925693"/>
                  </a:ext>
                </a:extLst>
              </a:tr>
              <a:tr h="370840">
                <a:tc>
                  <a:txBody>
                    <a:bodyPr/>
                    <a:lstStyle/>
                    <a:p>
                      <a:r>
                        <a:rPr lang="en-US" sz="2000">
                          <a:effectLst/>
                        </a:rPr>
                        <a:t>4,5 </a:t>
                      </a:r>
                      <a:endParaRPr lang="en-US" sz="2000">
                        <a:effectLst/>
                        <a:latin typeface="Times New Roman" panose="02020603050405020304" pitchFamily="18" charset="0"/>
                      </a:endParaRPr>
                    </a:p>
                  </a:txBody>
                  <a:tcPr marL="47625" marR="47625" marT="0" marB="0"/>
                </a:tc>
                <a:tc>
                  <a:txBody>
                    <a:bodyPr/>
                    <a:lstStyle/>
                    <a:p>
                      <a:r>
                        <a:rPr lang="en-US" sz="2000" dirty="0">
                          <a:effectLst/>
                        </a:rPr>
                        <a:t>Project Management &amp; Planning</a:t>
                      </a:r>
                      <a:endParaRPr lang="en-US" sz="2000" dirty="0">
                        <a:effectLst/>
                        <a:latin typeface="Times New Roman" panose="02020603050405020304" pitchFamily="18" charset="0"/>
                      </a:endParaRPr>
                    </a:p>
                  </a:txBody>
                  <a:tcPr marL="47625" marR="47625" marT="0" marB="0"/>
                </a:tc>
                <a:tc>
                  <a:txBody>
                    <a:bodyPr/>
                    <a:lstStyle/>
                    <a:p>
                      <a:r>
                        <a:rPr lang="en-US" sz="2000" dirty="0">
                          <a:effectLst/>
                        </a:rPr>
                        <a:t>Chapter 22&amp;23 </a:t>
                      </a:r>
                      <a:endParaRPr lang="en-US" sz="20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1929354899"/>
                  </a:ext>
                </a:extLst>
              </a:tr>
              <a:tr h="370840">
                <a:tc>
                  <a:txBody>
                    <a:bodyPr/>
                    <a:lstStyle/>
                    <a:p>
                      <a:r>
                        <a:rPr lang="en-US" sz="2000">
                          <a:effectLst/>
                        </a:rPr>
                        <a:t>6,7 </a:t>
                      </a:r>
                      <a:endParaRPr lang="en-US" sz="2000">
                        <a:effectLst/>
                        <a:latin typeface="Times New Roman" panose="02020603050405020304" pitchFamily="18" charset="0"/>
                      </a:endParaRPr>
                    </a:p>
                  </a:txBody>
                  <a:tcPr marL="47625" marR="47625" marT="0" marB="0"/>
                </a:tc>
                <a:tc>
                  <a:txBody>
                    <a:bodyPr/>
                    <a:lstStyle/>
                    <a:p>
                      <a:r>
                        <a:rPr lang="en-US" sz="2000">
                          <a:effectLst/>
                        </a:rPr>
                        <a:t>Software Process Models </a:t>
                      </a:r>
                      <a:endParaRPr lang="en-US" sz="2000">
                        <a:effectLst/>
                        <a:latin typeface="Times New Roman" panose="02020603050405020304" pitchFamily="18" charset="0"/>
                      </a:endParaRPr>
                    </a:p>
                  </a:txBody>
                  <a:tcPr marL="47625" marR="47625" marT="0" marB="0"/>
                </a:tc>
                <a:tc>
                  <a:txBody>
                    <a:bodyPr/>
                    <a:lstStyle/>
                    <a:p>
                      <a:r>
                        <a:rPr lang="en-US" sz="2000" dirty="0">
                          <a:effectLst/>
                        </a:rPr>
                        <a:t>Chapter 3 </a:t>
                      </a:r>
                      <a:endParaRPr lang="en-US" sz="20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2279014147"/>
                  </a:ext>
                </a:extLst>
              </a:tr>
              <a:tr h="370840">
                <a:tc>
                  <a:txBody>
                    <a:bodyPr/>
                    <a:lstStyle/>
                    <a:p>
                      <a:r>
                        <a:rPr lang="en-US" sz="2000">
                          <a:effectLst/>
                        </a:rPr>
                        <a:t>8,9 </a:t>
                      </a:r>
                      <a:endParaRPr lang="en-US" sz="2000">
                        <a:effectLst/>
                        <a:latin typeface="Times New Roman" panose="02020603050405020304" pitchFamily="18" charset="0"/>
                      </a:endParaRPr>
                    </a:p>
                  </a:txBody>
                  <a:tcPr marL="47625" marR="47625" marT="0" marB="0"/>
                </a:tc>
                <a:tc>
                  <a:txBody>
                    <a:bodyPr/>
                    <a:lstStyle/>
                    <a:p>
                      <a:r>
                        <a:rPr lang="en-US" sz="2000">
                          <a:effectLst/>
                        </a:rPr>
                        <a:t>Requirements Engineering </a:t>
                      </a:r>
                      <a:endParaRPr lang="en-US" sz="2000">
                        <a:effectLst/>
                        <a:latin typeface="Times New Roman" panose="02020603050405020304" pitchFamily="18" charset="0"/>
                      </a:endParaRPr>
                    </a:p>
                  </a:txBody>
                  <a:tcPr marL="47625" marR="47625" marT="0" marB="0"/>
                </a:tc>
                <a:tc>
                  <a:txBody>
                    <a:bodyPr/>
                    <a:lstStyle/>
                    <a:p>
                      <a:r>
                        <a:rPr lang="en-US" sz="2000" dirty="0">
                          <a:effectLst/>
                        </a:rPr>
                        <a:t>Chapter 4 </a:t>
                      </a:r>
                      <a:endParaRPr lang="en-US" sz="20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778273021"/>
                  </a:ext>
                </a:extLst>
              </a:tr>
              <a:tr h="370840">
                <a:tc>
                  <a:txBody>
                    <a:bodyPr/>
                    <a:lstStyle/>
                    <a:p>
                      <a:r>
                        <a:rPr lang="en-US" sz="2000">
                          <a:effectLst/>
                        </a:rPr>
                        <a:t>10,11 </a:t>
                      </a:r>
                      <a:endParaRPr lang="en-US" sz="2000">
                        <a:effectLst/>
                        <a:latin typeface="Times New Roman" panose="02020603050405020304" pitchFamily="18" charset="0"/>
                      </a:endParaRPr>
                    </a:p>
                  </a:txBody>
                  <a:tcPr marL="47625" marR="47625" marT="0" marB="0"/>
                </a:tc>
                <a:tc>
                  <a:txBody>
                    <a:bodyPr/>
                    <a:lstStyle/>
                    <a:p>
                      <a:r>
                        <a:rPr lang="en-US" sz="2000" dirty="0">
                          <a:effectLst/>
                        </a:rPr>
                        <a:t>System Modeling (Unified Modeling Language (UML))</a:t>
                      </a:r>
                      <a:endParaRPr lang="en-US" sz="2000" dirty="0">
                        <a:effectLst/>
                        <a:latin typeface="Times New Roman" panose="02020603050405020304" pitchFamily="18" charset="0"/>
                      </a:endParaRPr>
                    </a:p>
                  </a:txBody>
                  <a:tcPr marL="47625" marR="47625" marT="0" marB="0"/>
                </a:tc>
                <a:tc>
                  <a:txBody>
                    <a:bodyPr/>
                    <a:lstStyle/>
                    <a:p>
                      <a:r>
                        <a:rPr lang="en-US" sz="2000" dirty="0">
                          <a:effectLst/>
                        </a:rPr>
                        <a:t>Chapter 5 </a:t>
                      </a:r>
                      <a:endParaRPr lang="en-US" sz="20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036969467"/>
                  </a:ext>
                </a:extLst>
              </a:tr>
              <a:tr h="370840">
                <a:tc>
                  <a:txBody>
                    <a:bodyPr/>
                    <a:lstStyle/>
                    <a:p>
                      <a:r>
                        <a:rPr lang="en-US" sz="2000">
                          <a:effectLst/>
                        </a:rPr>
                        <a:t>12 </a:t>
                      </a:r>
                      <a:endParaRPr lang="en-US" sz="2000">
                        <a:effectLst/>
                        <a:latin typeface="Times New Roman" panose="02020603050405020304" pitchFamily="18" charset="0"/>
                      </a:endParaRPr>
                    </a:p>
                  </a:txBody>
                  <a:tcPr marL="47625" marR="47625" marT="0" marB="0"/>
                </a:tc>
                <a:tc>
                  <a:txBody>
                    <a:bodyPr/>
                    <a:lstStyle/>
                    <a:p>
                      <a:r>
                        <a:rPr lang="en-US" sz="2000">
                          <a:effectLst/>
                        </a:rPr>
                        <a:t>Design and Implementation </a:t>
                      </a:r>
                      <a:endParaRPr lang="en-US" sz="2000">
                        <a:effectLst/>
                        <a:latin typeface="Times New Roman" panose="02020603050405020304" pitchFamily="18" charset="0"/>
                      </a:endParaRPr>
                    </a:p>
                  </a:txBody>
                  <a:tcPr marL="47625" marR="47625" marT="0" marB="0"/>
                </a:tc>
                <a:tc>
                  <a:txBody>
                    <a:bodyPr/>
                    <a:lstStyle/>
                    <a:p>
                      <a:r>
                        <a:rPr lang="en-US" sz="2000">
                          <a:effectLst/>
                        </a:rPr>
                        <a:t>Chapter 7 </a:t>
                      </a:r>
                      <a:endParaRPr lang="en-US" sz="2000">
                        <a:effectLst/>
                        <a:latin typeface="Times New Roman" panose="02020603050405020304" pitchFamily="18" charset="0"/>
                      </a:endParaRPr>
                    </a:p>
                  </a:txBody>
                  <a:tcPr marL="47625" marR="47625" marT="0" marB="0"/>
                </a:tc>
                <a:extLst>
                  <a:ext uri="{0D108BD9-81ED-4DB2-BD59-A6C34878D82A}">
                    <a16:rowId xmlns:a16="http://schemas.microsoft.com/office/drawing/2014/main" val="1100692345"/>
                  </a:ext>
                </a:extLst>
              </a:tr>
              <a:tr h="370840">
                <a:tc>
                  <a:txBody>
                    <a:bodyPr/>
                    <a:lstStyle/>
                    <a:p>
                      <a:r>
                        <a:rPr lang="en-US" sz="2000">
                          <a:effectLst/>
                        </a:rPr>
                        <a:t>13 </a:t>
                      </a:r>
                      <a:endParaRPr lang="en-US" sz="2000">
                        <a:effectLst/>
                        <a:latin typeface="Times New Roman" panose="02020603050405020304" pitchFamily="18" charset="0"/>
                      </a:endParaRPr>
                    </a:p>
                  </a:txBody>
                  <a:tcPr marL="47625" marR="47625" marT="0" marB="0"/>
                </a:tc>
                <a:tc>
                  <a:txBody>
                    <a:bodyPr/>
                    <a:lstStyle/>
                    <a:p>
                      <a:r>
                        <a:rPr lang="en-US" sz="2000" dirty="0">
                          <a:effectLst/>
                        </a:rPr>
                        <a:t>Software Testing </a:t>
                      </a:r>
                      <a:endParaRPr lang="en-US" sz="2000" dirty="0">
                        <a:effectLst/>
                        <a:latin typeface="Times New Roman" panose="02020603050405020304" pitchFamily="18" charset="0"/>
                      </a:endParaRPr>
                    </a:p>
                  </a:txBody>
                  <a:tcPr marL="47625" marR="47625" marT="0" marB="0"/>
                </a:tc>
                <a:tc>
                  <a:txBody>
                    <a:bodyPr/>
                    <a:lstStyle/>
                    <a:p>
                      <a:r>
                        <a:rPr lang="en-US" sz="2000">
                          <a:effectLst/>
                        </a:rPr>
                        <a:t>Chapter 8 </a:t>
                      </a:r>
                      <a:endParaRPr lang="en-US" sz="2000">
                        <a:effectLst/>
                        <a:latin typeface="Times New Roman" panose="02020603050405020304" pitchFamily="18" charset="0"/>
                      </a:endParaRPr>
                    </a:p>
                  </a:txBody>
                  <a:tcPr marL="47625" marR="47625" marT="0" marB="0"/>
                </a:tc>
                <a:extLst>
                  <a:ext uri="{0D108BD9-81ED-4DB2-BD59-A6C34878D82A}">
                    <a16:rowId xmlns:a16="http://schemas.microsoft.com/office/drawing/2014/main" val="746148883"/>
                  </a:ext>
                </a:extLst>
              </a:tr>
              <a:tr h="370840">
                <a:tc>
                  <a:txBody>
                    <a:bodyPr/>
                    <a:lstStyle/>
                    <a:p>
                      <a:r>
                        <a:rPr lang="en-US" sz="2000">
                          <a:effectLst/>
                        </a:rPr>
                        <a:t>14 </a:t>
                      </a:r>
                      <a:endParaRPr lang="en-US" sz="2000">
                        <a:effectLst/>
                        <a:latin typeface="Times New Roman" panose="02020603050405020304" pitchFamily="18" charset="0"/>
                      </a:endParaRPr>
                    </a:p>
                  </a:txBody>
                  <a:tcPr marL="47625" marR="47625" marT="0" marB="0"/>
                </a:tc>
                <a:tc>
                  <a:txBody>
                    <a:bodyPr/>
                    <a:lstStyle/>
                    <a:p>
                      <a:r>
                        <a:rPr lang="en-US" sz="2000" dirty="0">
                          <a:effectLst/>
                        </a:rPr>
                        <a:t>Software Applications Frameworks </a:t>
                      </a:r>
                      <a:endParaRPr lang="en-US" sz="2000" dirty="0">
                        <a:effectLst/>
                        <a:latin typeface="Times New Roman" panose="02020603050405020304" pitchFamily="18" charset="0"/>
                      </a:endParaRPr>
                    </a:p>
                  </a:txBody>
                  <a:tcPr marL="47625" marR="47625" marT="0" marB="0"/>
                </a:tc>
                <a:tc>
                  <a:txBody>
                    <a:bodyPr/>
                    <a:lstStyle/>
                    <a:p>
                      <a:r>
                        <a:rPr lang="en-US" sz="2000" dirty="0">
                          <a:effectLst/>
                        </a:rPr>
                        <a:t>Chapter 15 </a:t>
                      </a:r>
                      <a:endParaRPr lang="en-US" sz="20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2853412048"/>
                  </a:ext>
                </a:extLst>
              </a:tr>
              <a:tr h="370840">
                <a:tc>
                  <a:txBody>
                    <a:bodyPr/>
                    <a:lstStyle/>
                    <a:p>
                      <a:r>
                        <a:rPr lang="en-US" sz="2000">
                          <a:effectLst/>
                        </a:rPr>
                        <a:t>15 </a:t>
                      </a:r>
                      <a:endParaRPr lang="en-US" sz="2000">
                        <a:effectLst/>
                        <a:latin typeface="Times New Roman" panose="02020603050405020304" pitchFamily="18" charset="0"/>
                      </a:endParaRPr>
                    </a:p>
                  </a:txBody>
                  <a:tcPr marL="47625" marR="47625" marT="0" marB="0"/>
                </a:tc>
                <a:tc>
                  <a:txBody>
                    <a:bodyPr/>
                    <a:lstStyle/>
                    <a:p>
                      <a:r>
                        <a:rPr lang="en-US" sz="2000" dirty="0">
                          <a:effectLst/>
                        </a:rPr>
                        <a:t>Review and Course Project Discussion </a:t>
                      </a:r>
                      <a:endParaRPr lang="en-US" sz="2000" dirty="0">
                        <a:effectLst/>
                        <a:latin typeface="Times New Roman" panose="02020603050405020304" pitchFamily="18" charset="0"/>
                      </a:endParaRPr>
                    </a:p>
                  </a:txBody>
                  <a:tcPr marL="47625" marR="47625" marT="0" marB="0"/>
                </a:tc>
                <a:tc>
                  <a:txBody>
                    <a:bodyPr/>
                    <a:lstStyle/>
                    <a:p>
                      <a:pPr marL="0" algn="l" defTabSz="914400" rtl="0" eaLnBrk="1" latinLnBrk="0" hangingPunct="1"/>
                      <a:endParaRPr lang="en-US" sz="2000" dirty="0"/>
                    </a:p>
                  </a:txBody>
                  <a:tcPr/>
                </a:tc>
                <a:extLst>
                  <a:ext uri="{0D108BD9-81ED-4DB2-BD59-A6C34878D82A}">
                    <a16:rowId xmlns:a16="http://schemas.microsoft.com/office/drawing/2014/main" val="1639182230"/>
                  </a:ext>
                </a:extLst>
              </a:tr>
            </a:tbl>
          </a:graphicData>
        </a:graphic>
      </p:graphicFrame>
    </p:spTree>
    <p:extLst>
      <p:ext uri="{BB962C8B-B14F-4D97-AF65-F5344CB8AC3E}">
        <p14:creationId xmlns:p14="http://schemas.microsoft.com/office/powerpoint/2010/main" val="363475322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0620-FAE3-BD45-86E2-5A37137B441D}"/>
              </a:ext>
            </a:extLst>
          </p:cNvPr>
          <p:cNvSpPr>
            <a:spLocks noGrp="1"/>
          </p:cNvSpPr>
          <p:nvPr>
            <p:ph type="title"/>
          </p:nvPr>
        </p:nvSpPr>
        <p:spPr/>
        <p:txBody>
          <a:bodyPr/>
          <a:lstStyle/>
          <a:p>
            <a:r>
              <a:rPr lang="en-US" dirty="0"/>
              <a:t> Course Teaching Method </a:t>
            </a:r>
            <a:br>
              <a:rPr lang="en-US" dirty="0"/>
            </a:br>
            <a:br>
              <a:rPr lang="en-US" dirty="0"/>
            </a:br>
            <a:endParaRPr lang="en-US" dirty="0"/>
          </a:p>
        </p:txBody>
      </p:sp>
      <p:sp>
        <p:nvSpPr>
          <p:cNvPr id="3" name="Content Placeholder 2">
            <a:extLst>
              <a:ext uri="{FF2B5EF4-FFF2-40B4-BE49-F238E27FC236}">
                <a16:creationId xmlns:a16="http://schemas.microsoft.com/office/drawing/2014/main" id="{0D2F5A7C-AB57-7F48-8B16-9B094A28F595}"/>
              </a:ext>
            </a:extLst>
          </p:cNvPr>
          <p:cNvSpPr>
            <a:spLocks noGrp="1"/>
          </p:cNvSpPr>
          <p:nvPr>
            <p:ph idx="1"/>
          </p:nvPr>
        </p:nvSpPr>
        <p:spPr/>
        <p:txBody>
          <a:bodyPr/>
          <a:lstStyle/>
          <a:p>
            <a:r>
              <a:rPr lang="en-US" sz="2800" dirty="0"/>
              <a:t>The class will be taught as a combination of:</a:t>
            </a:r>
          </a:p>
          <a:p>
            <a:pPr lvl="1">
              <a:buFont typeface="Wingdings" pitchFamily="2" charset="2"/>
              <a:buChar char="Ø"/>
            </a:pPr>
            <a:r>
              <a:rPr lang="en-US" sz="2400" dirty="0"/>
              <a:t>Lectures.</a:t>
            </a:r>
          </a:p>
          <a:p>
            <a:pPr lvl="1">
              <a:buFont typeface="Wingdings" pitchFamily="2" charset="2"/>
              <a:buChar char="Ø"/>
            </a:pPr>
            <a:r>
              <a:rPr lang="en-US" sz="2400" dirty="0"/>
              <a:t>Software presentations.</a:t>
            </a:r>
          </a:p>
          <a:p>
            <a:pPr lvl="1">
              <a:buFont typeface="Wingdings" pitchFamily="2" charset="2"/>
              <a:buChar char="Ø"/>
            </a:pPr>
            <a:r>
              <a:rPr lang="en-US" sz="2400" dirty="0"/>
              <a:t>Group discussion.</a:t>
            </a:r>
          </a:p>
          <a:p>
            <a:pPr lvl="1">
              <a:buFont typeface="Wingdings" pitchFamily="2" charset="2"/>
              <a:buChar char="Ø"/>
            </a:pPr>
            <a:r>
              <a:rPr lang="en-US" sz="2400" dirty="0"/>
              <a:t>Exercises and discussion of real world cases.</a:t>
            </a:r>
          </a:p>
          <a:p>
            <a:pPr lvl="1">
              <a:buFont typeface="Wingdings" pitchFamily="2" charset="2"/>
              <a:buChar char="Ø"/>
            </a:pPr>
            <a:r>
              <a:rPr lang="en-US" sz="2400" dirty="0"/>
              <a:t>Online learning using Moodle.</a:t>
            </a:r>
          </a:p>
          <a:p>
            <a:pPr lvl="1">
              <a:buFont typeface="Wingdings" pitchFamily="2" charset="2"/>
              <a:buChar char="Ø"/>
            </a:pPr>
            <a:r>
              <a:rPr lang="en-US" sz="2400" dirty="0"/>
              <a:t>A project describes the development of a real-world software application. </a:t>
            </a:r>
          </a:p>
          <a:p>
            <a:endParaRPr lang="en-US" sz="2800" dirty="0"/>
          </a:p>
        </p:txBody>
      </p:sp>
      <p:sp>
        <p:nvSpPr>
          <p:cNvPr id="4" name="Slide Number Placeholder 3">
            <a:extLst>
              <a:ext uri="{FF2B5EF4-FFF2-40B4-BE49-F238E27FC236}">
                <a16:creationId xmlns:a16="http://schemas.microsoft.com/office/drawing/2014/main" id="{F45D970A-5301-C548-8012-2E9D80107861}"/>
              </a:ext>
            </a:extLst>
          </p:cNvPr>
          <p:cNvSpPr>
            <a:spLocks noGrp="1"/>
          </p:cNvSpPr>
          <p:nvPr>
            <p:ph type="sldNum" sz="quarter" idx="11"/>
          </p:nvPr>
        </p:nvSpPr>
        <p:spPr/>
        <p:txBody>
          <a:bodyPr/>
          <a:lstStyle/>
          <a:p>
            <a:fld id="{323594FA-E141-4234-AE05-360401972BE7}" type="slidenum">
              <a:rPr lang="en-US" altLang="en-US" smtClean="0"/>
              <a:pPr/>
              <a:t>12</a:t>
            </a:fld>
            <a:endParaRPr lang="en-US" altLang="en-US"/>
          </a:p>
        </p:txBody>
      </p:sp>
    </p:spTree>
    <p:extLst>
      <p:ext uri="{BB962C8B-B14F-4D97-AF65-F5344CB8AC3E}">
        <p14:creationId xmlns:p14="http://schemas.microsoft.com/office/powerpoint/2010/main" val="386452813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99772-4D38-6A46-A698-87DC02A6C07F}"/>
              </a:ext>
            </a:extLst>
          </p:cNvPr>
          <p:cNvSpPr>
            <a:spLocks noGrp="1"/>
          </p:cNvSpPr>
          <p:nvPr>
            <p:ph type="title"/>
          </p:nvPr>
        </p:nvSpPr>
        <p:spPr/>
        <p:txBody>
          <a:bodyPr/>
          <a:lstStyle/>
          <a:p>
            <a:r>
              <a:rPr lang="en-US" dirty="0"/>
              <a:t>Main Textbook</a:t>
            </a:r>
            <a:br>
              <a:rPr lang="en-US" dirty="0"/>
            </a:br>
            <a:br>
              <a:rPr lang="en-US" dirty="0"/>
            </a:br>
            <a:endParaRPr lang="en-US" dirty="0"/>
          </a:p>
        </p:txBody>
      </p:sp>
      <p:sp>
        <p:nvSpPr>
          <p:cNvPr id="3" name="Content Placeholder 2">
            <a:extLst>
              <a:ext uri="{FF2B5EF4-FFF2-40B4-BE49-F238E27FC236}">
                <a16:creationId xmlns:a16="http://schemas.microsoft.com/office/drawing/2014/main" id="{46DC646D-06E4-2940-A63E-67EDDA3D3B87}"/>
              </a:ext>
            </a:extLst>
          </p:cNvPr>
          <p:cNvSpPr>
            <a:spLocks noGrp="1"/>
          </p:cNvSpPr>
          <p:nvPr>
            <p:ph idx="1"/>
          </p:nvPr>
        </p:nvSpPr>
        <p:spPr/>
        <p:txBody>
          <a:bodyPr/>
          <a:lstStyle/>
          <a:p>
            <a:r>
              <a:rPr lang="en-US" dirty="0"/>
              <a:t>Ian Somerville, “Software Engineering”, 10th edition, Pearson, 2016.</a:t>
            </a:r>
          </a:p>
          <a:p>
            <a:endParaRPr lang="en-US" dirty="0"/>
          </a:p>
        </p:txBody>
      </p:sp>
      <p:sp>
        <p:nvSpPr>
          <p:cNvPr id="4" name="Slide Number Placeholder 3">
            <a:extLst>
              <a:ext uri="{FF2B5EF4-FFF2-40B4-BE49-F238E27FC236}">
                <a16:creationId xmlns:a16="http://schemas.microsoft.com/office/drawing/2014/main" id="{286C18F6-2E14-6649-8F0C-ADA412083115}"/>
              </a:ext>
            </a:extLst>
          </p:cNvPr>
          <p:cNvSpPr>
            <a:spLocks noGrp="1"/>
          </p:cNvSpPr>
          <p:nvPr>
            <p:ph type="sldNum" sz="quarter" idx="11"/>
          </p:nvPr>
        </p:nvSpPr>
        <p:spPr/>
        <p:txBody>
          <a:bodyPr/>
          <a:lstStyle/>
          <a:p>
            <a:fld id="{323594FA-E141-4234-AE05-360401972BE7}" type="slidenum">
              <a:rPr lang="en-US" altLang="en-US" smtClean="0"/>
              <a:pPr/>
              <a:t>13</a:t>
            </a:fld>
            <a:endParaRPr lang="en-US" altLang="en-US"/>
          </a:p>
        </p:txBody>
      </p:sp>
      <p:pic>
        <p:nvPicPr>
          <p:cNvPr id="6" name="Picture 5">
            <a:extLst>
              <a:ext uri="{FF2B5EF4-FFF2-40B4-BE49-F238E27FC236}">
                <a16:creationId xmlns:a16="http://schemas.microsoft.com/office/drawing/2014/main" id="{ECE07A74-60BC-BB40-8D23-903363583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80" y="2092837"/>
            <a:ext cx="3252325" cy="4034641"/>
          </a:xfrm>
          <a:prstGeom prst="rect">
            <a:avLst/>
          </a:prstGeom>
        </p:spPr>
      </p:pic>
    </p:spTree>
    <p:extLst>
      <p:ext uri="{BB962C8B-B14F-4D97-AF65-F5344CB8AC3E}">
        <p14:creationId xmlns:p14="http://schemas.microsoft.com/office/powerpoint/2010/main" val="74819986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32D6-48B0-8F41-880B-A9287F639082}"/>
              </a:ext>
            </a:extLst>
          </p:cNvPr>
          <p:cNvSpPr>
            <a:spLocks noGrp="1"/>
          </p:cNvSpPr>
          <p:nvPr>
            <p:ph type="title"/>
          </p:nvPr>
        </p:nvSpPr>
        <p:spPr/>
        <p:txBody>
          <a:bodyPr/>
          <a:lstStyle/>
          <a:p>
            <a:r>
              <a:rPr lang="en-US" dirty="0"/>
              <a:t>Course requirements </a:t>
            </a:r>
            <a:br>
              <a:rPr lang="en-US" dirty="0"/>
            </a:br>
            <a:br>
              <a:rPr lang="en-US" dirty="0"/>
            </a:br>
            <a:endParaRPr lang="en-US" dirty="0"/>
          </a:p>
        </p:txBody>
      </p:sp>
      <p:sp>
        <p:nvSpPr>
          <p:cNvPr id="3" name="Content Placeholder 2">
            <a:extLst>
              <a:ext uri="{FF2B5EF4-FFF2-40B4-BE49-F238E27FC236}">
                <a16:creationId xmlns:a16="http://schemas.microsoft.com/office/drawing/2014/main" id="{2830141D-2874-3643-A5B5-C210C50A26C1}"/>
              </a:ext>
            </a:extLst>
          </p:cNvPr>
          <p:cNvSpPr>
            <a:spLocks noGrp="1"/>
          </p:cNvSpPr>
          <p:nvPr>
            <p:ph idx="1"/>
          </p:nvPr>
        </p:nvSpPr>
        <p:spPr>
          <a:xfrm>
            <a:off x="228600" y="1124744"/>
            <a:ext cx="8610600" cy="4876800"/>
          </a:xfrm>
        </p:spPr>
        <p:txBody>
          <a:bodyPr/>
          <a:lstStyle/>
          <a:p>
            <a:pPr algn="just"/>
            <a:r>
              <a:rPr lang="en-US" dirty="0"/>
              <a:t>Include attendance of all lecturers, demonstrations and review of assignments given in previous classes. Excessive absences that exceed 25% of the lectures will be reported to the college administration. </a:t>
            </a:r>
          </a:p>
          <a:p>
            <a:pPr algn="just"/>
            <a:endParaRPr lang="en-US" dirty="0"/>
          </a:p>
          <a:p>
            <a:pPr algn="just"/>
            <a:r>
              <a:rPr lang="en-US" dirty="0"/>
              <a:t>The students must learn and use the following software tools carefully: </a:t>
            </a:r>
            <a:r>
              <a:rPr lang="en-US" dirty="0">
                <a:solidFill>
                  <a:srgbClr val="2A55D6"/>
                </a:solidFill>
              </a:rPr>
              <a:t>MS Project, Visual Paradigm, Visual Studio Code, NetBeans</a:t>
            </a:r>
            <a:r>
              <a:rPr lang="en-US" dirty="0"/>
              <a:t> and must have good experience with at least one of the following programming languages: </a:t>
            </a:r>
            <a:r>
              <a:rPr lang="en-US" dirty="0">
                <a:solidFill>
                  <a:srgbClr val="2A55D6"/>
                </a:solidFill>
              </a:rPr>
              <a:t>Java, JavaScript, PHP and/or Python.</a:t>
            </a:r>
            <a:r>
              <a:rPr lang="en-US" dirty="0"/>
              <a:t> </a:t>
            </a:r>
          </a:p>
          <a:p>
            <a:pPr algn="just"/>
            <a:endParaRPr lang="en-US" dirty="0"/>
          </a:p>
        </p:txBody>
      </p:sp>
      <p:sp>
        <p:nvSpPr>
          <p:cNvPr id="4" name="Slide Number Placeholder 3">
            <a:extLst>
              <a:ext uri="{FF2B5EF4-FFF2-40B4-BE49-F238E27FC236}">
                <a16:creationId xmlns:a16="http://schemas.microsoft.com/office/drawing/2014/main" id="{03203617-B7C8-D948-8EF4-6C03961B8C6E}"/>
              </a:ext>
            </a:extLst>
          </p:cNvPr>
          <p:cNvSpPr>
            <a:spLocks noGrp="1"/>
          </p:cNvSpPr>
          <p:nvPr>
            <p:ph type="sldNum" sz="quarter" idx="11"/>
          </p:nvPr>
        </p:nvSpPr>
        <p:spPr/>
        <p:txBody>
          <a:bodyPr/>
          <a:lstStyle/>
          <a:p>
            <a:fld id="{323594FA-E141-4234-AE05-360401972BE7}" type="slidenum">
              <a:rPr lang="en-US" altLang="en-US" smtClean="0"/>
              <a:pPr/>
              <a:t>14</a:t>
            </a:fld>
            <a:endParaRPr lang="en-US" altLang="en-US"/>
          </a:p>
        </p:txBody>
      </p:sp>
    </p:spTree>
    <p:extLst>
      <p:ext uri="{BB962C8B-B14F-4D97-AF65-F5344CB8AC3E}">
        <p14:creationId xmlns:p14="http://schemas.microsoft.com/office/powerpoint/2010/main" val="242178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3361-28C7-234E-A3AA-62EEA613B34D}"/>
              </a:ext>
            </a:extLst>
          </p:cNvPr>
          <p:cNvSpPr>
            <a:spLocks noGrp="1"/>
          </p:cNvSpPr>
          <p:nvPr>
            <p:ph type="title"/>
          </p:nvPr>
        </p:nvSpPr>
        <p:spPr/>
        <p:txBody>
          <a:bodyPr/>
          <a:lstStyle/>
          <a:p>
            <a:r>
              <a:rPr lang="en-US" dirty="0"/>
              <a:t>Grading</a:t>
            </a:r>
          </a:p>
        </p:txBody>
      </p:sp>
      <p:graphicFrame>
        <p:nvGraphicFramePr>
          <p:cNvPr id="5" name="Content Placeholder 4">
            <a:extLst>
              <a:ext uri="{FF2B5EF4-FFF2-40B4-BE49-F238E27FC236}">
                <a16:creationId xmlns:a16="http://schemas.microsoft.com/office/drawing/2014/main" id="{D5DBFE71-A049-C94D-9047-9C2DF7606FC5}"/>
              </a:ext>
            </a:extLst>
          </p:cNvPr>
          <p:cNvGraphicFramePr>
            <a:graphicFrameLocks noGrp="1"/>
          </p:cNvGraphicFramePr>
          <p:nvPr>
            <p:ph idx="1"/>
            <p:extLst>
              <p:ext uri="{D42A27DB-BD31-4B8C-83A1-F6EECF244321}">
                <p14:modId xmlns:p14="http://schemas.microsoft.com/office/powerpoint/2010/main" val="2010960135"/>
              </p:ext>
            </p:extLst>
          </p:nvPr>
        </p:nvGraphicFramePr>
        <p:xfrm>
          <a:off x="684312" y="1253545"/>
          <a:ext cx="6935688" cy="3466135"/>
        </p:xfrm>
        <a:graphic>
          <a:graphicData uri="http://schemas.openxmlformats.org/drawingml/2006/table">
            <a:tbl>
              <a:tblPr firstRow="1" bandRow="1">
                <a:tableStyleId>{21E4AEA4-8DFA-4A89-87EB-49C32662AFE0}</a:tableStyleId>
              </a:tblPr>
              <a:tblGrid>
                <a:gridCol w="5399856">
                  <a:extLst>
                    <a:ext uri="{9D8B030D-6E8A-4147-A177-3AD203B41FA5}">
                      <a16:colId xmlns:a16="http://schemas.microsoft.com/office/drawing/2014/main" val="2370084755"/>
                    </a:ext>
                  </a:extLst>
                </a:gridCol>
                <a:gridCol w="1535832">
                  <a:extLst>
                    <a:ext uri="{9D8B030D-6E8A-4147-A177-3AD203B41FA5}">
                      <a16:colId xmlns:a16="http://schemas.microsoft.com/office/drawing/2014/main" val="3542540414"/>
                    </a:ext>
                  </a:extLst>
                </a:gridCol>
              </a:tblGrid>
              <a:tr h="546923">
                <a:tc>
                  <a:txBody>
                    <a:bodyPr/>
                    <a:lstStyle/>
                    <a:p>
                      <a:r>
                        <a:rPr lang="en-US" sz="2400" dirty="0">
                          <a:effectLst/>
                        </a:rPr>
                        <a:t>Criterion </a:t>
                      </a:r>
                      <a:endParaRPr lang="en-US" sz="2400" dirty="0">
                        <a:effectLst/>
                        <a:latin typeface="Times New Roman" panose="02020603050405020304" pitchFamily="18" charset="0"/>
                      </a:endParaRPr>
                    </a:p>
                  </a:txBody>
                  <a:tcPr marL="47625" marR="47625" marT="0" marB="0"/>
                </a:tc>
                <a:tc>
                  <a:txBody>
                    <a:bodyPr/>
                    <a:lstStyle/>
                    <a:p>
                      <a:r>
                        <a:rPr lang="en-US" sz="2400" dirty="0">
                          <a:effectLst/>
                        </a:rPr>
                        <a:t>Percentage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823682204"/>
                  </a:ext>
                </a:extLst>
              </a:tr>
              <a:tr h="546923">
                <a:tc>
                  <a:txBody>
                    <a:bodyPr/>
                    <a:lstStyle/>
                    <a:p>
                      <a:r>
                        <a:rPr lang="en-US" sz="2400" dirty="0">
                          <a:effectLst/>
                        </a:rPr>
                        <a:t>Attendance, Assignments and Quizzes </a:t>
                      </a:r>
                      <a:endParaRPr lang="en-US" sz="2400" dirty="0">
                        <a:effectLst/>
                        <a:latin typeface="Times New Roman" panose="02020603050405020304" pitchFamily="18" charset="0"/>
                      </a:endParaRPr>
                    </a:p>
                  </a:txBody>
                  <a:tcPr marL="47625" marR="47625" marT="0" marB="0"/>
                </a:tc>
                <a:tc>
                  <a:txBody>
                    <a:bodyPr/>
                    <a:lstStyle/>
                    <a:p>
                      <a:r>
                        <a:rPr lang="en-US" sz="2400" dirty="0">
                          <a:effectLst/>
                        </a:rPr>
                        <a:t>20%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386948030"/>
                  </a:ext>
                </a:extLst>
              </a:tr>
              <a:tr h="546923">
                <a:tc>
                  <a:txBody>
                    <a:bodyPr/>
                    <a:lstStyle/>
                    <a:p>
                      <a:r>
                        <a:rPr lang="en-US" sz="2400">
                          <a:effectLst/>
                        </a:rPr>
                        <a:t>Project </a:t>
                      </a:r>
                      <a:endParaRPr lang="en-US" sz="2400">
                        <a:effectLst/>
                        <a:latin typeface="Times New Roman" panose="02020603050405020304" pitchFamily="18" charset="0"/>
                      </a:endParaRPr>
                    </a:p>
                  </a:txBody>
                  <a:tcPr marL="47625" marR="47625" marT="0" marB="0"/>
                </a:tc>
                <a:tc>
                  <a:txBody>
                    <a:bodyPr/>
                    <a:lstStyle/>
                    <a:p>
                      <a:r>
                        <a:rPr lang="en-US" sz="2400" dirty="0">
                          <a:effectLst/>
                        </a:rPr>
                        <a:t>20%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70954032"/>
                  </a:ext>
                </a:extLst>
              </a:tr>
              <a:tr h="546923">
                <a:tc>
                  <a:txBody>
                    <a:bodyPr/>
                    <a:lstStyle/>
                    <a:p>
                      <a:r>
                        <a:rPr lang="en-US" sz="2400">
                          <a:effectLst/>
                        </a:rPr>
                        <a:t>Midterm </a:t>
                      </a:r>
                      <a:endParaRPr lang="en-US" sz="2400">
                        <a:effectLst/>
                        <a:latin typeface="Times New Roman" panose="02020603050405020304" pitchFamily="18" charset="0"/>
                      </a:endParaRPr>
                    </a:p>
                  </a:txBody>
                  <a:tcPr marL="47625" marR="47625" marT="0" marB="0"/>
                </a:tc>
                <a:tc>
                  <a:txBody>
                    <a:bodyPr/>
                    <a:lstStyle/>
                    <a:p>
                      <a:r>
                        <a:rPr lang="en-US" sz="2400" dirty="0">
                          <a:effectLst/>
                        </a:rPr>
                        <a:t>20%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932930389"/>
                  </a:ext>
                </a:extLst>
              </a:tr>
              <a:tr h="546923">
                <a:tc>
                  <a:txBody>
                    <a:bodyPr/>
                    <a:lstStyle/>
                    <a:p>
                      <a:r>
                        <a:rPr lang="en-US" sz="2400">
                          <a:effectLst/>
                        </a:rPr>
                        <a:t>Final exam </a:t>
                      </a:r>
                      <a:endParaRPr lang="en-US" sz="2400">
                        <a:effectLst/>
                        <a:latin typeface="Times New Roman" panose="02020603050405020304" pitchFamily="18" charset="0"/>
                      </a:endParaRPr>
                    </a:p>
                  </a:txBody>
                  <a:tcPr marL="47625" marR="47625" marT="0" marB="0"/>
                </a:tc>
                <a:tc>
                  <a:txBody>
                    <a:bodyPr/>
                    <a:lstStyle/>
                    <a:p>
                      <a:r>
                        <a:rPr lang="en-US" sz="2400" dirty="0">
                          <a:effectLst/>
                        </a:rPr>
                        <a:t>40%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1188515776"/>
                  </a:ext>
                </a:extLst>
              </a:tr>
              <a:tr h="546923">
                <a:tc>
                  <a:txBody>
                    <a:bodyPr/>
                    <a:lstStyle/>
                    <a:p>
                      <a:r>
                        <a:rPr lang="en-US" sz="2400" dirty="0">
                          <a:solidFill>
                            <a:srgbClr val="FF0000"/>
                          </a:solidFill>
                          <a:effectLst/>
                        </a:rPr>
                        <a:t>Total </a:t>
                      </a:r>
                      <a:endParaRPr lang="en-US" sz="2400" dirty="0">
                        <a:solidFill>
                          <a:srgbClr val="FF0000"/>
                        </a:solidFill>
                        <a:effectLst/>
                        <a:latin typeface="Times New Roman" panose="02020603050405020304" pitchFamily="18" charset="0"/>
                      </a:endParaRPr>
                    </a:p>
                  </a:txBody>
                  <a:tcPr marL="47625" marR="47625" marT="0" marB="0"/>
                </a:tc>
                <a:tc>
                  <a:txBody>
                    <a:bodyPr/>
                    <a:lstStyle/>
                    <a:p>
                      <a:r>
                        <a:rPr lang="en-US" sz="2400" dirty="0">
                          <a:solidFill>
                            <a:srgbClr val="FF0000"/>
                          </a:solidFill>
                          <a:effectLst/>
                        </a:rPr>
                        <a:t>100%</a:t>
                      </a:r>
                      <a:endParaRPr lang="en-US" sz="2400" dirty="0">
                        <a:solidFill>
                          <a:srgbClr val="FF0000"/>
                        </a:solidFill>
                        <a:effectLst/>
                        <a:latin typeface="Times New Roman" panose="02020603050405020304" pitchFamily="18" charset="0"/>
                      </a:endParaRPr>
                    </a:p>
                  </a:txBody>
                  <a:tcPr marL="47625" marR="47625" marT="0" marB="0"/>
                </a:tc>
                <a:extLst>
                  <a:ext uri="{0D108BD9-81ED-4DB2-BD59-A6C34878D82A}">
                    <a16:rowId xmlns:a16="http://schemas.microsoft.com/office/drawing/2014/main" val="4193774736"/>
                  </a:ext>
                </a:extLst>
              </a:tr>
            </a:tbl>
          </a:graphicData>
        </a:graphic>
      </p:graphicFrame>
      <p:sp>
        <p:nvSpPr>
          <p:cNvPr id="4" name="Slide Number Placeholder 3">
            <a:extLst>
              <a:ext uri="{FF2B5EF4-FFF2-40B4-BE49-F238E27FC236}">
                <a16:creationId xmlns:a16="http://schemas.microsoft.com/office/drawing/2014/main" id="{264320B7-EDB8-9941-8152-1E6F6C2E8E46}"/>
              </a:ext>
            </a:extLst>
          </p:cNvPr>
          <p:cNvSpPr>
            <a:spLocks noGrp="1"/>
          </p:cNvSpPr>
          <p:nvPr>
            <p:ph type="sldNum" sz="quarter" idx="11"/>
          </p:nvPr>
        </p:nvSpPr>
        <p:spPr/>
        <p:txBody>
          <a:bodyPr/>
          <a:lstStyle/>
          <a:p>
            <a:fld id="{323594FA-E141-4234-AE05-360401972BE7}" type="slidenum">
              <a:rPr lang="en-US" altLang="en-US" smtClean="0"/>
              <a:pPr/>
              <a:t>15</a:t>
            </a:fld>
            <a:endParaRPr lang="en-US" altLang="en-US"/>
          </a:p>
        </p:txBody>
      </p:sp>
    </p:spTree>
    <p:extLst>
      <p:ext uri="{BB962C8B-B14F-4D97-AF65-F5344CB8AC3E}">
        <p14:creationId xmlns:p14="http://schemas.microsoft.com/office/powerpoint/2010/main" val="55409487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553-74CA-3E4F-9C0F-EFAD1039A95B}"/>
              </a:ext>
            </a:extLst>
          </p:cNvPr>
          <p:cNvSpPr>
            <a:spLocks noGrp="1"/>
          </p:cNvSpPr>
          <p:nvPr>
            <p:ph type="title"/>
          </p:nvPr>
        </p:nvSpPr>
        <p:spPr/>
        <p:txBody>
          <a:bodyPr/>
          <a:lstStyle/>
          <a:p>
            <a:r>
              <a:rPr lang="en-US" dirty="0"/>
              <a:t>Assignments and Quizzes</a:t>
            </a:r>
          </a:p>
        </p:txBody>
      </p:sp>
      <p:sp>
        <p:nvSpPr>
          <p:cNvPr id="3" name="Content Placeholder 2">
            <a:extLst>
              <a:ext uri="{FF2B5EF4-FFF2-40B4-BE49-F238E27FC236}">
                <a16:creationId xmlns:a16="http://schemas.microsoft.com/office/drawing/2014/main" id="{B9CD821B-BAE8-DF4D-881E-9679F9A16591}"/>
              </a:ext>
            </a:extLst>
          </p:cNvPr>
          <p:cNvSpPr>
            <a:spLocks noGrp="1"/>
          </p:cNvSpPr>
          <p:nvPr>
            <p:ph idx="1"/>
          </p:nvPr>
        </p:nvSpPr>
        <p:spPr/>
        <p:txBody>
          <a:bodyPr/>
          <a:lstStyle/>
          <a:p>
            <a:r>
              <a:rPr lang="en-US" dirty="0"/>
              <a:t>The assignments will be provided throughout the course.</a:t>
            </a:r>
          </a:p>
          <a:p>
            <a:r>
              <a:rPr lang="en-US" dirty="0"/>
              <a:t>An assignment at the end of each chapter. </a:t>
            </a:r>
          </a:p>
          <a:p>
            <a:r>
              <a:rPr lang="en-US" dirty="0"/>
              <a:t>Hand written answers are required. </a:t>
            </a:r>
          </a:p>
          <a:p>
            <a:r>
              <a:rPr lang="en-US" dirty="0"/>
              <a:t>Several pop quizzes throughout the course.</a:t>
            </a:r>
          </a:p>
          <a:p>
            <a:pPr marL="0" indent="0">
              <a:buNone/>
            </a:pPr>
            <a:endParaRPr lang="en-US" dirty="0"/>
          </a:p>
        </p:txBody>
      </p:sp>
      <p:sp>
        <p:nvSpPr>
          <p:cNvPr id="4" name="Slide Number Placeholder 3">
            <a:extLst>
              <a:ext uri="{FF2B5EF4-FFF2-40B4-BE49-F238E27FC236}">
                <a16:creationId xmlns:a16="http://schemas.microsoft.com/office/drawing/2014/main" id="{38BDC93D-AA8B-7643-90F0-FB3B9CF77CFE}"/>
              </a:ext>
            </a:extLst>
          </p:cNvPr>
          <p:cNvSpPr>
            <a:spLocks noGrp="1"/>
          </p:cNvSpPr>
          <p:nvPr>
            <p:ph type="sldNum" sz="quarter" idx="11"/>
          </p:nvPr>
        </p:nvSpPr>
        <p:spPr/>
        <p:txBody>
          <a:bodyPr/>
          <a:lstStyle/>
          <a:p>
            <a:fld id="{323594FA-E141-4234-AE05-360401972BE7}" type="slidenum">
              <a:rPr lang="en-US" altLang="en-US" smtClean="0"/>
              <a:pPr/>
              <a:t>16</a:t>
            </a:fld>
            <a:endParaRPr lang="en-US" altLang="en-US"/>
          </a:p>
        </p:txBody>
      </p:sp>
      <p:pic>
        <p:nvPicPr>
          <p:cNvPr id="8" name="Picture 7">
            <a:extLst>
              <a:ext uri="{FF2B5EF4-FFF2-40B4-BE49-F238E27FC236}">
                <a16:creationId xmlns:a16="http://schemas.microsoft.com/office/drawing/2014/main" id="{4D28B60C-0195-2044-9DE6-274C43321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464" y="3333427"/>
            <a:ext cx="2630550" cy="2499023"/>
          </a:xfrm>
          <a:prstGeom prst="rect">
            <a:avLst/>
          </a:prstGeom>
        </p:spPr>
      </p:pic>
    </p:spTree>
    <p:extLst>
      <p:ext uri="{BB962C8B-B14F-4D97-AF65-F5344CB8AC3E}">
        <p14:creationId xmlns:p14="http://schemas.microsoft.com/office/powerpoint/2010/main" val="4172420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65490-A1E3-7545-9A48-28C203A2C9EC}"/>
              </a:ext>
            </a:extLst>
          </p:cNvPr>
          <p:cNvSpPr>
            <a:spLocks noGrp="1"/>
          </p:cNvSpPr>
          <p:nvPr>
            <p:ph type="sldNum" sz="quarter" idx="11"/>
          </p:nvPr>
        </p:nvSpPr>
        <p:spPr/>
        <p:txBody>
          <a:bodyPr/>
          <a:lstStyle/>
          <a:p>
            <a:fld id="{323594FA-E141-4234-AE05-360401972BE7}" type="slidenum">
              <a:rPr lang="en-US" altLang="en-US" smtClean="0"/>
              <a:pPr/>
              <a:t>17</a:t>
            </a:fld>
            <a:endParaRPr lang="en-US" altLang="en-US"/>
          </a:p>
        </p:txBody>
      </p:sp>
      <p:sp>
        <p:nvSpPr>
          <p:cNvPr id="14" name="Rectangle 13">
            <a:extLst>
              <a:ext uri="{FF2B5EF4-FFF2-40B4-BE49-F238E27FC236}">
                <a16:creationId xmlns:a16="http://schemas.microsoft.com/office/drawing/2014/main" id="{E55FB530-905D-4C40-98F5-F263FC1A3C50}"/>
              </a:ext>
            </a:extLst>
          </p:cNvPr>
          <p:cNvSpPr/>
          <p:nvPr/>
        </p:nvSpPr>
        <p:spPr>
          <a:xfrm>
            <a:off x="95675" y="1773558"/>
            <a:ext cx="5731313" cy="2123658"/>
          </a:xfrm>
          <a:prstGeom prst="rect">
            <a:avLst/>
          </a:prstGeom>
          <a:noFill/>
        </p:spPr>
        <p:txBody>
          <a:bodyPr wrap="none" lIns="91440" tIns="45720" rIns="91440" bIns="45720">
            <a:spAutoFit/>
          </a:bodyPr>
          <a:lstStyle/>
          <a:p>
            <a:pPr algn="ctr"/>
            <a:r>
              <a:rPr lang="en-US" sz="6600" b="1" cap="none" spc="0" dirty="0">
                <a:ln w="22225">
                  <a:solidFill>
                    <a:schemeClr val="accent2"/>
                  </a:solidFill>
                  <a:prstDash val="solid"/>
                </a:ln>
                <a:solidFill>
                  <a:schemeClr val="accent2">
                    <a:lumMod val="40000"/>
                    <a:lumOff val="60000"/>
                  </a:schemeClr>
                </a:solidFill>
                <a:effectLst/>
              </a:rPr>
              <a:t>Do you have </a:t>
            </a:r>
          </a:p>
          <a:p>
            <a:pPr algn="ctr"/>
            <a:r>
              <a:rPr lang="en-US" sz="6600" b="1" cap="none" spc="0" dirty="0">
                <a:ln w="22225">
                  <a:solidFill>
                    <a:schemeClr val="accent2"/>
                  </a:solidFill>
                  <a:prstDash val="solid"/>
                </a:ln>
                <a:solidFill>
                  <a:schemeClr val="accent2">
                    <a:lumMod val="40000"/>
                    <a:lumOff val="60000"/>
                  </a:schemeClr>
                </a:solidFill>
                <a:effectLst/>
              </a:rPr>
              <a:t>any QUESTION?</a:t>
            </a:r>
          </a:p>
        </p:txBody>
      </p:sp>
      <p:sp>
        <p:nvSpPr>
          <p:cNvPr id="17" name="Rectangle 16">
            <a:extLst>
              <a:ext uri="{FF2B5EF4-FFF2-40B4-BE49-F238E27FC236}">
                <a16:creationId xmlns:a16="http://schemas.microsoft.com/office/drawing/2014/main" id="{B1FBE44E-C1AF-B545-905B-C10BB6A4F803}"/>
              </a:ext>
            </a:extLst>
          </p:cNvPr>
          <p:cNvSpPr/>
          <p:nvPr/>
        </p:nvSpPr>
        <p:spPr>
          <a:xfrm>
            <a:off x="107504" y="116632"/>
            <a:ext cx="8856984"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A01AC636-B09A-FF4D-8105-DF5925B8BA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09920" y="692696"/>
            <a:ext cx="2976880" cy="4876800"/>
          </a:xfrm>
        </p:spPr>
      </p:pic>
    </p:spTree>
    <p:extLst>
      <p:ext uri="{BB962C8B-B14F-4D97-AF65-F5344CB8AC3E}">
        <p14:creationId xmlns:p14="http://schemas.microsoft.com/office/powerpoint/2010/main" val="375371763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0F34B-18C3-7642-B247-8912BFB97DA2}"/>
              </a:ext>
            </a:extLst>
          </p:cNvPr>
          <p:cNvSpPr>
            <a:spLocks noGrp="1"/>
          </p:cNvSpPr>
          <p:nvPr>
            <p:ph type="sldNum" sz="quarter" idx="11"/>
          </p:nvPr>
        </p:nvSpPr>
        <p:spPr/>
        <p:txBody>
          <a:bodyPr/>
          <a:lstStyle/>
          <a:p>
            <a:fld id="{323594FA-E141-4234-AE05-360401972BE7}" type="slidenum">
              <a:rPr lang="en-US" altLang="en-US" smtClean="0"/>
              <a:pPr/>
              <a:t>2</a:t>
            </a:fld>
            <a:endParaRPr lang="en-US" altLang="en-US"/>
          </a:p>
        </p:txBody>
      </p:sp>
      <p:sp>
        <p:nvSpPr>
          <p:cNvPr id="6" name="Title 5">
            <a:extLst>
              <a:ext uri="{FF2B5EF4-FFF2-40B4-BE49-F238E27FC236}">
                <a16:creationId xmlns:a16="http://schemas.microsoft.com/office/drawing/2014/main" id="{B40AE82D-CAD3-4947-BEAD-89D9C94F5B4B}"/>
              </a:ext>
            </a:extLst>
          </p:cNvPr>
          <p:cNvSpPr>
            <a:spLocks noGrp="1"/>
          </p:cNvSpPr>
          <p:nvPr>
            <p:ph type="title"/>
          </p:nvPr>
        </p:nvSpPr>
        <p:spPr/>
        <p:txBody>
          <a:bodyPr/>
          <a:lstStyle/>
          <a:p>
            <a:r>
              <a:rPr lang="en-US" b="1" dirty="0"/>
              <a:t>About Me </a:t>
            </a:r>
          </a:p>
        </p:txBody>
      </p:sp>
      <p:sp>
        <p:nvSpPr>
          <p:cNvPr id="33" name="Content Placeholder 2">
            <a:extLst>
              <a:ext uri="{FF2B5EF4-FFF2-40B4-BE49-F238E27FC236}">
                <a16:creationId xmlns:a16="http://schemas.microsoft.com/office/drawing/2014/main" id="{0D813F95-0428-AD45-ADEE-C524A94F82EA}"/>
              </a:ext>
            </a:extLst>
          </p:cNvPr>
          <p:cNvSpPr>
            <a:spLocks noGrp="1"/>
          </p:cNvSpPr>
          <p:nvPr>
            <p:ph idx="1"/>
          </p:nvPr>
        </p:nvSpPr>
        <p:spPr>
          <a:xfrm>
            <a:off x="228600" y="980728"/>
            <a:ext cx="5999584" cy="5267672"/>
          </a:xfrm>
        </p:spPr>
        <p:txBody>
          <a:bodyPr/>
          <a:lstStyle/>
          <a:p>
            <a:pPr marL="0" indent="0">
              <a:buNone/>
            </a:pPr>
            <a:endParaRPr lang="en-US" dirty="0"/>
          </a:p>
          <a:p>
            <a:r>
              <a:rPr lang="en-US" dirty="0"/>
              <a:t>PhD in Computer Engineering @</a:t>
            </a:r>
            <a:r>
              <a:rPr lang="en-US" dirty="0">
                <a:solidFill>
                  <a:srgbClr val="7030A0"/>
                </a:solidFill>
                <a:hlinkClick r:id="rId3">
                  <a:extLst>
                    <a:ext uri="{A12FA001-AC4F-418D-AE19-62706E023703}">
                      <ahyp:hlinkClr xmlns:ahyp="http://schemas.microsoft.com/office/drawing/2018/hyperlinkcolor" val="tx"/>
                    </a:ext>
                  </a:extLst>
                </a:hlinkClick>
              </a:rPr>
              <a:t>Bilkent University</a:t>
            </a:r>
            <a:r>
              <a:rPr lang="en-US" dirty="0">
                <a:solidFill>
                  <a:srgbClr val="7030A0"/>
                </a:solidFill>
              </a:rPr>
              <a:t>, Turkey </a:t>
            </a:r>
            <a:r>
              <a:rPr lang="en-US" dirty="0"/>
              <a:t>(August 2020). </a:t>
            </a:r>
          </a:p>
          <a:p>
            <a:r>
              <a:rPr lang="en-US" dirty="0"/>
              <a:t>Summer School CGSI @</a:t>
            </a:r>
            <a:r>
              <a:rPr lang="en-US" dirty="0">
                <a:solidFill>
                  <a:srgbClr val="7030A0"/>
                </a:solidFill>
              </a:rPr>
              <a:t>UCLA, United States</a:t>
            </a:r>
            <a:r>
              <a:rPr lang="en-US" dirty="0"/>
              <a:t> (July 2017).</a:t>
            </a:r>
          </a:p>
          <a:p>
            <a:r>
              <a:rPr lang="en-US" dirty="0"/>
              <a:t>MSc in Computer and Information Sciences @</a:t>
            </a:r>
            <a:r>
              <a:rPr lang="en-US" dirty="0">
                <a:solidFill>
                  <a:srgbClr val="7030A0"/>
                </a:solidFill>
                <a:hlinkClick r:id="rId4">
                  <a:extLst>
                    <a:ext uri="{A12FA001-AC4F-418D-AE19-62706E023703}">
                      <ahyp:hlinkClr xmlns:ahyp="http://schemas.microsoft.com/office/drawing/2018/hyperlinkcolor" val="tx"/>
                    </a:ext>
                  </a:extLst>
                </a:hlinkClick>
              </a:rPr>
              <a:t>UTP</a:t>
            </a:r>
            <a:r>
              <a:rPr lang="en-US" dirty="0">
                <a:solidFill>
                  <a:srgbClr val="7030A0"/>
                </a:solidFill>
              </a:rPr>
              <a:t>, Malaysia, </a:t>
            </a:r>
            <a:r>
              <a:rPr lang="en-US" dirty="0"/>
              <a:t>(December 2013).</a:t>
            </a:r>
          </a:p>
          <a:p>
            <a:r>
              <a:rPr lang="en-US" dirty="0"/>
              <a:t>BSc in Computer Engineering @</a:t>
            </a:r>
            <a:r>
              <a:rPr lang="en-US" dirty="0">
                <a:solidFill>
                  <a:srgbClr val="7030A0"/>
                </a:solidFill>
              </a:rPr>
              <a:t>IUG, Palestine </a:t>
            </a:r>
            <a:r>
              <a:rPr lang="en-US" dirty="0"/>
              <a:t>(February 2010).</a:t>
            </a:r>
          </a:p>
          <a:p>
            <a:endParaRPr lang="en-US" dirty="0"/>
          </a:p>
          <a:p>
            <a:r>
              <a:rPr lang="en-US" dirty="0"/>
              <a:t>Research interest: </a:t>
            </a:r>
            <a:r>
              <a:rPr lang="en-US" dirty="0">
                <a:solidFill>
                  <a:srgbClr val="0000FF"/>
                </a:solidFill>
              </a:rPr>
              <a:t>data privacy, bioinformatics, and computational genomics. </a:t>
            </a:r>
          </a:p>
          <a:p>
            <a:endParaRPr lang="en-US" dirty="0">
              <a:solidFill>
                <a:srgbClr val="0000FF"/>
              </a:solidFill>
            </a:endParaRPr>
          </a:p>
          <a:p>
            <a:pPr marL="0" indent="0">
              <a:buNone/>
            </a:pPr>
            <a:endParaRPr lang="en-US" dirty="0">
              <a:solidFill>
                <a:srgbClr val="0000FF"/>
              </a:solidFill>
            </a:endParaRPr>
          </a:p>
          <a:p>
            <a:endParaRPr lang="en-US" dirty="0"/>
          </a:p>
        </p:txBody>
      </p:sp>
      <p:pic>
        <p:nvPicPr>
          <p:cNvPr id="38" name="Picture 37">
            <a:extLst>
              <a:ext uri="{FF2B5EF4-FFF2-40B4-BE49-F238E27FC236}">
                <a16:creationId xmlns:a16="http://schemas.microsoft.com/office/drawing/2014/main" id="{164942C4-50F2-EB46-973E-F1A27A1665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306" y="1003842"/>
            <a:ext cx="1129014" cy="1129014"/>
          </a:xfrm>
          <a:prstGeom prst="rect">
            <a:avLst/>
          </a:prstGeom>
        </p:spPr>
      </p:pic>
      <p:pic>
        <p:nvPicPr>
          <p:cNvPr id="11" name="Picture 10">
            <a:extLst>
              <a:ext uri="{FF2B5EF4-FFF2-40B4-BE49-F238E27FC236}">
                <a16:creationId xmlns:a16="http://schemas.microsoft.com/office/drawing/2014/main" id="{320D4FFD-95B3-704E-8852-D7D7326E6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2455" y="2060848"/>
            <a:ext cx="1986049" cy="774700"/>
          </a:xfrm>
          <a:prstGeom prst="rect">
            <a:avLst/>
          </a:prstGeom>
        </p:spPr>
      </p:pic>
      <p:pic>
        <p:nvPicPr>
          <p:cNvPr id="13" name="Picture 12">
            <a:extLst>
              <a:ext uri="{FF2B5EF4-FFF2-40B4-BE49-F238E27FC236}">
                <a16:creationId xmlns:a16="http://schemas.microsoft.com/office/drawing/2014/main" id="{AAFE44DD-56D2-D943-B4BF-4F034735F5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2615" y="2736409"/>
            <a:ext cx="2024269" cy="311426"/>
          </a:xfrm>
          <a:prstGeom prst="rect">
            <a:avLst/>
          </a:prstGeom>
        </p:spPr>
      </p:pic>
      <p:pic>
        <p:nvPicPr>
          <p:cNvPr id="15" name="Picture 14">
            <a:extLst>
              <a:ext uri="{FF2B5EF4-FFF2-40B4-BE49-F238E27FC236}">
                <a16:creationId xmlns:a16="http://schemas.microsoft.com/office/drawing/2014/main" id="{ED36B545-2B9C-9148-83AF-DE70AC4BC6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0192" y="3273287"/>
            <a:ext cx="1774362" cy="737968"/>
          </a:xfrm>
          <a:prstGeom prst="rect">
            <a:avLst/>
          </a:prstGeom>
        </p:spPr>
      </p:pic>
      <p:pic>
        <p:nvPicPr>
          <p:cNvPr id="39" name="Picture 38">
            <a:extLst>
              <a:ext uri="{FF2B5EF4-FFF2-40B4-BE49-F238E27FC236}">
                <a16:creationId xmlns:a16="http://schemas.microsoft.com/office/drawing/2014/main" id="{3FDFE073-B0B9-1A45-9410-7B168D0D7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4254" y="3999093"/>
            <a:ext cx="1162202" cy="1162202"/>
          </a:xfrm>
          <a:prstGeom prst="rect">
            <a:avLst/>
          </a:prstGeom>
        </p:spPr>
      </p:pic>
    </p:spTree>
    <p:extLst>
      <p:ext uri="{BB962C8B-B14F-4D97-AF65-F5344CB8AC3E}">
        <p14:creationId xmlns:p14="http://schemas.microsoft.com/office/powerpoint/2010/main" val="4188716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0F34B-18C3-7642-B247-8912BFB97DA2}"/>
              </a:ext>
            </a:extLst>
          </p:cNvPr>
          <p:cNvSpPr>
            <a:spLocks noGrp="1"/>
          </p:cNvSpPr>
          <p:nvPr>
            <p:ph type="sldNum" sz="quarter" idx="11"/>
          </p:nvPr>
        </p:nvSpPr>
        <p:spPr/>
        <p:txBody>
          <a:bodyPr/>
          <a:lstStyle/>
          <a:p>
            <a:fld id="{323594FA-E141-4234-AE05-360401972BE7}" type="slidenum">
              <a:rPr lang="en-US" altLang="en-US" smtClean="0"/>
              <a:pPr/>
              <a:t>3</a:t>
            </a:fld>
            <a:endParaRPr lang="en-US" altLang="en-US"/>
          </a:p>
        </p:txBody>
      </p:sp>
      <p:sp>
        <p:nvSpPr>
          <p:cNvPr id="6" name="Title 5">
            <a:extLst>
              <a:ext uri="{FF2B5EF4-FFF2-40B4-BE49-F238E27FC236}">
                <a16:creationId xmlns:a16="http://schemas.microsoft.com/office/drawing/2014/main" id="{B40AE82D-CAD3-4947-BEAD-89D9C94F5B4B}"/>
              </a:ext>
            </a:extLst>
          </p:cNvPr>
          <p:cNvSpPr>
            <a:spLocks noGrp="1"/>
          </p:cNvSpPr>
          <p:nvPr>
            <p:ph type="title"/>
          </p:nvPr>
        </p:nvSpPr>
        <p:spPr/>
        <p:txBody>
          <a:bodyPr/>
          <a:lstStyle/>
          <a:p>
            <a:r>
              <a:rPr lang="en-US" b="1" dirty="0"/>
              <a:t>About Me </a:t>
            </a:r>
          </a:p>
        </p:txBody>
      </p:sp>
      <p:sp>
        <p:nvSpPr>
          <p:cNvPr id="33" name="Content Placeholder 2">
            <a:extLst>
              <a:ext uri="{FF2B5EF4-FFF2-40B4-BE49-F238E27FC236}">
                <a16:creationId xmlns:a16="http://schemas.microsoft.com/office/drawing/2014/main" id="{0D813F95-0428-AD45-ADEE-C524A94F82EA}"/>
              </a:ext>
            </a:extLst>
          </p:cNvPr>
          <p:cNvSpPr>
            <a:spLocks noGrp="1"/>
          </p:cNvSpPr>
          <p:nvPr>
            <p:ph idx="1"/>
          </p:nvPr>
        </p:nvSpPr>
        <p:spPr>
          <a:xfrm>
            <a:off x="228599" y="1124744"/>
            <a:ext cx="6137397" cy="5267672"/>
          </a:xfrm>
        </p:spPr>
        <p:txBody>
          <a:bodyPr/>
          <a:lstStyle/>
          <a:p>
            <a:r>
              <a:rPr lang="en-US" dirty="0"/>
              <a:t>Senior Researcher @</a:t>
            </a:r>
            <a:r>
              <a:rPr lang="en-US" dirty="0">
                <a:solidFill>
                  <a:srgbClr val="7030A0"/>
                </a:solidFill>
                <a:hlinkClick r:id="rId3">
                  <a:extLst>
                    <a:ext uri="{A12FA001-AC4F-418D-AE19-62706E023703}">
                      <ahyp:hlinkClr xmlns:ahyp="http://schemas.microsoft.com/office/drawing/2018/hyperlinkcolor" val="tx"/>
                    </a:ext>
                  </a:extLst>
                </a:hlinkClick>
              </a:rPr>
              <a:t>SAFARI</a:t>
            </a:r>
            <a:r>
              <a:rPr lang="en-US" dirty="0">
                <a:solidFill>
                  <a:srgbClr val="7030A0"/>
                </a:solidFill>
              </a:rPr>
              <a:t> research group- </a:t>
            </a:r>
            <a:r>
              <a:rPr lang="en-US" dirty="0">
                <a:solidFill>
                  <a:srgbClr val="7030A0"/>
                </a:solidFill>
                <a:hlinkClick r:id="rId4">
                  <a:extLst>
                    <a:ext uri="{A12FA001-AC4F-418D-AE19-62706E023703}">
                      <ahyp:hlinkClr xmlns:ahyp="http://schemas.microsoft.com/office/drawing/2018/hyperlinkcolor" val="tx"/>
                    </a:ext>
                  </a:extLst>
                </a:hlinkClick>
              </a:rPr>
              <a:t>ETH Zurich</a:t>
            </a:r>
            <a:r>
              <a:rPr lang="en-US" dirty="0">
                <a:solidFill>
                  <a:srgbClr val="7030A0"/>
                </a:solidFill>
              </a:rPr>
              <a:t>, Switzerland </a:t>
            </a:r>
            <a:r>
              <a:rPr lang="en-US" dirty="0"/>
              <a:t>(September 2020- June 2022). </a:t>
            </a:r>
          </a:p>
          <a:p>
            <a:r>
              <a:rPr lang="en-US" dirty="0"/>
              <a:t>Research Intern @</a:t>
            </a:r>
            <a:r>
              <a:rPr lang="en-US" dirty="0">
                <a:solidFill>
                  <a:srgbClr val="7030A0"/>
                </a:solidFill>
                <a:hlinkClick r:id="rId5">
                  <a:extLst>
                    <a:ext uri="{A12FA001-AC4F-418D-AE19-62706E023703}">
                      <ahyp:hlinkClr xmlns:ahyp="http://schemas.microsoft.com/office/drawing/2018/hyperlinkcolor" val="tx"/>
                    </a:ext>
                  </a:extLst>
                </a:hlinkClick>
              </a:rPr>
              <a:t>Case Western Reserve University</a:t>
            </a:r>
            <a:r>
              <a:rPr lang="en-US" dirty="0">
                <a:solidFill>
                  <a:srgbClr val="7030A0"/>
                </a:solidFill>
              </a:rPr>
              <a:t>, United States </a:t>
            </a:r>
            <a:r>
              <a:rPr lang="en-US" dirty="0"/>
              <a:t>(February 2020- August 2020). </a:t>
            </a:r>
          </a:p>
          <a:p>
            <a:r>
              <a:rPr lang="en-US" dirty="0"/>
              <a:t>Teaching Assistant @</a:t>
            </a:r>
            <a:r>
              <a:rPr lang="en-US" dirty="0">
                <a:solidFill>
                  <a:srgbClr val="7030A0"/>
                </a:solidFill>
                <a:hlinkClick r:id="rId4">
                  <a:extLst>
                    <a:ext uri="{A12FA001-AC4F-418D-AE19-62706E023703}">
                      <ahyp:hlinkClr xmlns:ahyp="http://schemas.microsoft.com/office/drawing/2018/hyperlinkcolor" val="tx"/>
                    </a:ext>
                  </a:extLst>
                </a:hlinkClick>
              </a:rPr>
              <a:t>ETH Zurich </a:t>
            </a:r>
            <a:r>
              <a:rPr lang="en-US" dirty="0"/>
              <a:t>@</a:t>
            </a:r>
            <a:r>
              <a:rPr lang="en-US" dirty="0">
                <a:solidFill>
                  <a:srgbClr val="7030A0"/>
                </a:solidFill>
                <a:hlinkClick r:id="rId6">
                  <a:extLst>
                    <a:ext uri="{A12FA001-AC4F-418D-AE19-62706E023703}">
                      <ahyp:hlinkClr xmlns:ahyp="http://schemas.microsoft.com/office/drawing/2018/hyperlinkcolor" val="tx"/>
                    </a:ext>
                  </a:extLst>
                </a:hlinkClick>
              </a:rPr>
              <a:t>Bilkent University</a:t>
            </a:r>
            <a:r>
              <a:rPr lang="en-US" dirty="0">
                <a:solidFill>
                  <a:srgbClr val="7030A0"/>
                </a:solidFill>
              </a:rPr>
              <a:t> </a:t>
            </a:r>
            <a:r>
              <a:rPr lang="en-US" dirty="0"/>
              <a:t>@</a:t>
            </a:r>
            <a:r>
              <a:rPr lang="en-US" dirty="0">
                <a:solidFill>
                  <a:srgbClr val="7030A0"/>
                </a:solidFill>
                <a:hlinkClick r:id="rId7">
                  <a:extLst>
                    <a:ext uri="{A12FA001-AC4F-418D-AE19-62706E023703}">
                      <ahyp:hlinkClr xmlns:ahyp="http://schemas.microsoft.com/office/drawing/2018/hyperlinkcolor" val="tx"/>
                    </a:ext>
                  </a:extLst>
                </a:hlinkClick>
              </a:rPr>
              <a:t>UTP</a:t>
            </a:r>
            <a:r>
              <a:rPr lang="en-US" dirty="0">
                <a:solidFill>
                  <a:srgbClr val="7030A0"/>
                </a:solidFill>
              </a:rPr>
              <a:t> </a:t>
            </a:r>
            <a:r>
              <a:rPr lang="en-US" dirty="0"/>
              <a:t>(2011-2022).</a:t>
            </a:r>
          </a:p>
          <a:p>
            <a:r>
              <a:rPr lang="en-US" dirty="0"/>
              <a:t>Research Assistant @</a:t>
            </a:r>
            <a:r>
              <a:rPr lang="en-US" dirty="0">
                <a:solidFill>
                  <a:srgbClr val="7030A0"/>
                </a:solidFill>
                <a:hlinkClick r:id="rId6">
                  <a:extLst>
                    <a:ext uri="{A12FA001-AC4F-418D-AE19-62706E023703}">
                      <ahyp:hlinkClr xmlns:ahyp="http://schemas.microsoft.com/office/drawing/2018/hyperlinkcolor" val="tx"/>
                    </a:ext>
                  </a:extLst>
                </a:hlinkClick>
              </a:rPr>
              <a:t>Bilkent University</a:t>
            </a:r>
            <a:r>
              <a:rPr lang="en-US" dirty="0">
                <a:solidFill>
                  <a:srgbClr val="7030A0"/>
                </a:solidFill>
              </a:rPr>
              <a:t> </a:t>
            </a:r>
            <a:r>
              <a:rPr lang="en-US" dirty="0"/>
              <a:t>@</a:t>
            </a:r>
            <a:r>
              <a:rPr lang="en-US" dirty="0">
                <a:solidFill>
                  <a:srgbClr val="7030A0"/>
                </a:solidFill>
                <a:hlinkClick r:id="rId7">
                  <a:extLst>
                    <a:ext uri="{A12FA001-AC4F-418D-AE19-62706E023703}">
                      <ahyp:hlinkClr xmlns:ahyp="http://schemas.microsoft.com/office/drawing/2018/hyperlinkcolor" val="tx"/>
                    </a:ext>
                  </a:extLst>
                </a:hlinkClick>
              </a:rPr>
              <a:t>UTP</a:t>
            </a:r>
            <a:r>
              <a:rPr lang="en-US" dirty="0">
                <a:solidFill>
                  <a:srgbClr val="7030A0"/>
                </a:solidFill>
              </a:rPr>
              <a:t> </a:t>
            </a:r>
            <a:r>
              <a:rPr lang="en-US" dirty="0"/>
              <a:t>(2011-2020).</a:t>
            </a:r>
          </a:p>
          <a:p>
            <a:endParaRPr lang="en-US" dirty="0">
              <a:solidFill>
                <a:srgbClr val="0000FF"/>
              </a:solidFill>
            </a:endParaRPr>
          </a:p>
          <a:p>
            <a:r>
              <a:rPr lang="en-US" dirty="0"/>
              <a:t>Contact: </a:t>
            </a:r>
            <a:r>
              <a:rPr lang="en-US" dirty="0">
                <a:solidFill>
                  <a:schemeClr val="accent6">
                    <a:lumMod val="75000"/>
                  </a:schemeClr>
                </a:solidFill>
              </a:rPr>
              <a:t>nour.madhoun@gmail.com</a:t>
            </a:r>
          </a:p>
          <a:p>
            <a:pPr marL="0" indent="0">
              <a:buNone/>
            </a:pPr>
            <a:endParaRPr lang="en-US" dirty="0">
              <a:solidFill>
                <a:srgbClr val="0000FF"/>
              </a:solidFill>
            </a:endParaRPr>
          </a:p>
          <a:p>
            <a:endParaRPr lang="en-US" dirty="0"/>
          </a:p>
        </p:txBody>
      </p:sp>
      <p:pic>
        <p:nvPicPr>
          <p:cNvPr id="7" name="Picture 2" descr="Image result for eth zurich logo">
            <a:extLst>
              <a:ext uri="{FF2B5EF4-FFF2-40B4-BE49-F238E27FC236}">
                <a16:creationId xmlns:a16="http://schemas.microsoft.com/office/drawing/2014/main" id="{340D387D-DDB0-C541-BDA3-21BC2BAA8204}"/>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553200" y="1124744"/>
            <a:ext cx="2098797" cy="3492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FDEAD9-88FC-D14C-A191-0388B3A7A456}"/>
              </a:ext>
            </a:extLst>
          </p:cNvPr>
          <p:cNvPicPr>
            <a:picLocks noChangeAspect="1"/>
          </p:cNvPicPr>
          <p:nvPr/>
        </p:nvPicPr>
        <p:blipFill>
          <a:blip r:embed="rId9"/>
          <a:stretch>
            <a:fillRect/>
          </a:stretch>
        </p:blipFill>
        <p:spPr>
          <a:xfrm>
            <a:off x="6839144" y="1473998"/>
            <a:ext cx="1596829" cy="700364"/>
          </a:xfrm>
          <a:prstGeom prst="rect">
            <a:avLst/>
          </a:prstGeom>
        </p:spPr>
      </p:pic>
      <p:pic>
        <p:nvPicPr>
          <p:cNvPr id="9" name="Picture 8">
            <a:extLst>
              <a:ext uri="{FF2B5EF4-FFF2-40B4-BE49-F238E27FC236}">
                <a16:creationId xmlns:a16="http://schemas.microsoft.com/office/drawing/2014/main" id="{1567544D-614B-1040-AF3C-8F74E5E7B53C}"/>
              </a:ext>
            </a:extLst>
          </p:cNvPr>
          <p:cNvPicPr>
            <a:picLocks noChangeAspect="1"/>
          </p:cNvPicPr>
          <p:nvPr/>
        </p:nvPicPr>
        <p:blipFill rotWithShape="1">
          <a:blip r:embed="rId10"/>
          <a:srcRect l="6253" t="17985" r="60174" b="21150"/>
          <a:stretch/>
        </p:blipFill>
        <p:spPr>
          <a:xfrm>
            <a:off x="7147739" y="2212274"/>
            <a:ext cx="1240685" cy="1144718"/>
          </a:xfrm>
          <a:prstGeom prst="rect">
            <a:avLst/>
          </a:prstGeom>
        </p:spPr>
      </p:pic>
      <p:pic>
        <p:nvPicPr>
          <p:cNvPr id="10" name="Picture 9">
            <a:extLst>
              <a:ext uri="{FF2B5EF4-FFF2-40B4-BE49-F238E27FC236}">
                <a16:creationId xmlns:a16="http://schemas.microsoft.com/office/drawing/2014/main" id="{7C356E58-E53A-3E4B-8206-C5DE95A571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3075" y="3519698"/>
            <a:ext cx="980675" cy="980675"/>
          </a:xfrm>
          <a:prstGeom prst="rect">
            <a:avLst/>
          </a:prstGeom>
        </p:spPr>
      </p:pic>
      <p:pic>
        <p:nvPicPr>
          <p:cNvPr id="11" name="Picture 10">
            <a:extLst>
              <a:ext uri="{FF2B5EF4-FFF2-40B4-BE49-F238E27FC236}">
                <a16:creationId xmlns:a16="http://schemas.microsoft.com/office/drawing/2014/main" id="{12BEB73F-4574-744D-986A-E761C572E7F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76256" y="4516184"/>
            <a:ext cx="1541232" cy="641008"/>
          </a:xfrm>
          <a:prstGeom prst="rect">
            <a:avLst/>
          </a:prstGeom>
        </p:spPr>
      </p:pic>
    </p:spTree>
    <p:extLst>
      <p:ext uri="{BB962C8B-B14F-4D97-AF65-F5344CB8AC3E}">
        <p14:creationId xmlns:p14="http://schemas.microsoft.com/office/powerpoint/2010/main" val="146832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0F34B-18C3-7642-B247-8912BFB97DA2}"/>
              </a:ext>
            </a:extLst>
          </p:cNvPr>
          <p:cNvSpPr>
            <a:spLocks noGrp="1"/>
          </p:cNvSpPr>
          <p:nvPr>
            <p:ph type="sldNum" sz="quarter" idx="11"/>
          </p:nvPr>
        </p:nvSpPr>
        <p:spPr/>
        <p:txBody>
          <a:bodyPr/>
          <a:lstStyle/>
          <a:p>
            <a:fld id="{323594FA-E141-4234-AE05-360401972BE7}" type="slidenum">
              <a:rPr lang="en-US" altLang="en-US" smtClean="0"/>
              <a:pPr/>
              <a:t>4</a:t>
            </a:fld>
            <a:endParaRPr lang="en-US" altLang="en-US" dirty="0"/>
          </a:p>
        </p:txBody>
      </p:sp>
      <p:sp>
        <p:nvSpPr>
          <p:cNvPr id="6" name="Title 5">
            <a:extLst>
              <a:ext uri="{FF2B5EF4-FFF2-40B4-BE49-F238E27FC236}">
                <a16:creationId xmlns:a16="http://schemas.microsoft.com/office/drawing/2014/main" id="{9C14B258-B927-5B46-9239-330F57AF7DB0}"/>
              </a:ext>
            </a:extLst>
          </p:cNvPr>
          <p:cNvSpPr>
            <a:spLocks noGrp="1"/>
          </p:cNvSpPr>
          <p:nvPr>
            <p:ph type="title"/>
          </p:nvPr>
        </p:nvSpPr>
        <p:spPr/>
        <p:txBody>
          <a:bodyPr/>
          <a:lstStyle/>
          <a:p>
            <a:r>
              <a:rPr lang="en-US" b="1" dirty="0"/>
              <a:t>Top Universities </a:t>
            </a:r>
          </a:p>
        </p:txBody>
      </p:sp>
      <p:pic>
        <p:nvPicPr>
          <p:cNvPr id="13" name="Picture 12">
            <a:extLst>
              <a:ext uri="{FF2B5EF4-FFF2-40B4-BE49-F238E27FC236}">
                <a16:creationId xmlns:a16="http://schemas.microsoft.com/office/drawing/2014/main" id="{04B74B96-C942-2F4D-89D5-B37C41C41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827362"/>
            <a:ext cx="1422400" cy="3409950"/>
          </a:xfrm>
          <a:prstGeom prst="rect">
            <a:avLst/>
          </a:prstGeom>
        </p:spPr>
      </p:pic>
      <p:pic>
        <p:nvPicPr>
          <p:cNvPr id="15" name="Picture 14">
            <a:extLst>
              <a:ext uri="{FF2B5EF4-FFF2-40B4-BE49-F238E27FC236}">
                <a16:creationId xmlns:a16="http://schemas.microsoft.com/office/drawing/2014/main" id="{D9BE9BB0-8F5A-6C47-9AB2-A89333E0EC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645" y="1038030"/>
            <a:ext cx="3619929" cy="2687337"/>
          </a:xfrm>
          <a:prstGeom prst="rect">
            <a:avLst/>
          </a:prstGeom>
        </p:spPr>
      </p:pic>
      <p:pic>
        <p:nvPicPr>
          <p:cNvPr id="20" name="Picture 19">
            <a:extLst>
              <a:ext uri="{FF2B5EF4-FFF2-40B4-BE49-F238E27FC236}">
                <a16:creationId xmlns:a16="http://schemas.microsoft.com/office/drawing/2014/main" id="{F6839AFB-E0DC-2445-B7B0-A5CF62DCD709}"/>
              </a:ext>
            </a:extLst>
          </p:cNvPr>
          <p:cNvPicPr>
            <a:picLocks noChangeAspect="1"/>
          </p:cNvPicPr>
          <p:nvPr/>
        </p:nvPicPr>
        <p:blipFill rotWithShape="1">
          <a:blip r:embed="rId5">
            <a:extLst>
              <a:ext uri="{28A0092B-C50C-407E-A947-70E740481C1C}">
                <a14:useLocalDpi xmlns:a14="http://schemas.microsoft.com/office/drawing/2010/main" val="0"/>
              </a:ext>
            </a:extLst>
          </a:blip>
          <a:srcRect r="2256"/>
          <a:stretch/>
        </p:blipFill>
        <p:spPr>
          <a:xfrm>
            <a:off x="323528" y="1107136"/>
            <a:ext cx="3096344" cy="5124399"/>
          </a:xfrm>
          <a:prstGeom prst="rect">
            <a:avLst/>
          </a:prstGeom>
        </p:spPr>
      </p:pic>
      <p:sp>
        <p:nvSpPr>
          <p:cNvPr id="33" name="Rectangle 32">
            <a:extLst>
              <a:ext uri="{FF2B5EF4-FFF2-40B4-BE49-F238E27FC236}">
                <a16:creationId xmlns:a16="http://schemas.microsoft.com/office/drawing/2014/main" id="{4B023CA2-46AF-494B-9561-E256EE0E826D}"/>
              </a:ext>
            </a:extLst>
          </p:cNvPr>
          <p:cNvSpPr/>
          <p:nvPr/>
        </p:nvSpPr>
        <p:spPr>
          <a:xfrm>
            <a:off x="35496" y="6377672"/>
            <a:ext cx="9396536" cy="1015663"/>
          </a:xfrm>
          <a:prstGeom prst="rect">
            <a:avLst/>
          </a:prstGeom>
        </p:spPr>
        <p:txBody>
          <a:bodyPr wrap="square">
            <a:spAutoFit/>
          </a:bodyPr>
          <a:lstStyle/>
          <a:p>
            <a:r>
              <a:rPr lang="en-US" sz="1200" dirty="0">
                <a:solidFill>
                  <a:srgbClr val="0070C0"/>
                </a:solidFill>
              </a:rPr>
              <a:t>1 </a:t>
            </a:r>
            <a:r>
              <a:rPr lang="en-US" sz="1200" dirty="0">
                <a:solidFill>
                  <a:srgbClr val="0070C0"/>
                </a:solidFill>
                <a:hlinkClick r:id="rId6">
                  <a:extLst>
                    <a:ext uri="{A12FA001-AC4F-418D-AE19-62706E023703}">
                      <ahyp:hlinkClr xmlns:ahyp="http://schemas.microsoft.com/office/drawing/2018/hyperlinkcolor" val="tx"/>
                    </a:ext>
                  </a:extLst>
                </a:hlinkClick>
              </a:rPr>
              <a:t>https://www.timeshighereducation.com/world-university-rankings/2023/subject-ranking/computer-science</a:t>
            </a:r>
            <a:endParaRPr lang="en-US" sz="1200" dirty="0">
              <a:solidFill>
                <a:srgbClr val="0070C0"/>
              </a:solidFill>
            </a:endParaRPr>
          </a:p>
          <a:p>
            <a:r>
              <a:rPr lang="en-US" sz="1200" dirty="0">
                <a:solidFill>
                  <a:srgbClr val="0070C0"/>
                </a:solidFill>
              </a:rPr>
              <a:t>2 </a:t>
            </a:r>
            <a:r>
              <a:rPr lang="en-US" sz="1200" dirty="0">
                <a:solidFill>
                  <a:srgbClr val="0070C0"/>
                </a:solidFill>
                <a:hlinkClick r:id="rId7">
                  <a:extLst>
                    <a:ext uri="{A12FA001-AC4F-418D-AE19-62706E023703}">
                      <ahyp:hlinkClr xmlns:ahyp="http://schemas.microsoft.com/office/drawing/2018/hyperlinkcolor" val="tx"/>
                    </a:ext>
                  </a:extLst>
                </a:hlinkClick>
              </a:rPr>
              <a:t>https://edurank.org/cs/computer-engineering/tr/</a:t>
            </a:r>
            <a:r>
              <a:rPr lang="en-US" sz="1200" dirty="0">
                <a:solidFill>
                  <a:srgbClr val="0070C0"/>
                </a:solidFill>
              </a:rPr>
              <a:t>      3 </a:t>
            </a:r>
            <a:r>
              <a:rPr lang="en-US" sz="1200" dirty="0">
                <a:solidFill>
                  <a:srgbClr val="0070C0"/>
                </a:solidFill>
                <a:hlinkClick r:id="rId8">
                  <a:extLst>
                    <a:ext uri="{A12FA001-AC4F-418D-AE19-62706E023703}">
                      <ahyp:hlinkClr xmlns:ahyp="http://schemas.microsoft.com/office/drawing/2018/hyperlinkcolor" val="tx"/>
                    </a:ext>
                  </a:extLst>
                </a:hlinkClick>
              </a:rPr>
              <a:t>https://www.utp.edu.my/Pages/Home.aspx</a:t>
            </a:r>
            <a:r>
              <a:rPr lang="en-US" sz="1200" dirty="0">
                <a:solidFill>
                  <a:srgbClr val="0070C0"/>
                </a:solidFill>
              </a:rPr>
              <a:t>   4 </a:t>
            </a:r>
            <a:r>
              <a:rPr lang="en-US" sz="1200" dirty="0">
                <a:solidFill>
                  <a:srgbClr val="0070C0"/>
                </a:solidFill>
                <a:hlinkClick r:id="rId9">
                  <a:extLst>
                    <a:ext uri="{A12FA001-AC4F-418D-AE19-62706E023703}">
                      <ahyp:hlinkClr xmlns:ahyp="http://schemas.microsoft.com/office/drawing/2018/hyperlinkcolor" val="tx"/>
                    </a:ext>
                  </a:extLst>
                </a:hlinkClick>
              </a:rPr>
              <a:t>https://www.iugaza.edu.ps/p29807/</a:t>
            </a:r>
            <a:endParaRPr lang="en-US" sz="1200" dirty="0">
              <a:solidFill>
                <a:srgbClr val="0070C0"/>
              </a:solidFill>
            </a:endParaRPr>
          </a:p>
          <a:p>
            <a:endParaRPr lang="en-US" sz="1200" dirty="0">
              <a:solidFill>
                <a:srgbClr val="0070C0"/>
              </a:solidFill>
            </a:endParaRPr>
          </a:p>
          <a:p>
            <a:endParaRPr lang="en-US" sz="1200" dirty="0">
              <a:solidFill>
                <a:srgbClr val="0070C0"/>
              </a:solidFill>
            </a:endParaRPr>
          </a:p>
          <a:p>
            <a:endParaRPr lang="en-US" sz="1200" dirty="0">
              <a:solidFill>
                <a:srgbClr val="0070C0"/>
              </a:solidFill>
            </a:endParaRPr>
          </a:p>
        </p:txBody>
      </p:sp>
      <p:sp>
        <p:nvSpPr>
          <p:cNvPr id="38" name="Rectangle 37">
            <a:extLst>
              <a:ext uri="{FF2B5EF4-FFF2-40B4-BE49-F238E27FC236}">
                <a16:creationId xmlns:a16="http://schemas.microsoft.com/office/drawing/2014/main" id="{13BD8D0B-7A49-9D48-ABBF-4BD95817D803}"/>
              </a:ext>
            </a:extLst>
          </p:cNvPr>
          <p:cNvSpPr/>
          <p:nvPr/>
        </p:nvSpPr>
        <p:spPr>
          <a:xfrm>
            <a:off x="251520" y="5229200"/>
            <a:ext cx="316835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16EEC8C7-7817-C64E-82C2-F876FD34F6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708" y="4007436"/>
            <a:ext cx="2626879" cy="2163133"/>
          </a:xfrm>
          <a:prstGeom prst="rect">
            <a:avLst/>
          </a:prstGeom>
        </p:spPr>
      </p:pic>
    </p:spTree>
    <p:extLst>
      <p:ext uri="{BB962C8B-B14F-4D97-AF65-F5344CB8AC3E}">
        <p14:creationId xmlns:p14="http://schemas.microsoft.com/office/powerpoint/2010/main" val="21505756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b="1" dirty="0"/>
              <a:t>Course Info</a:t>
            </a:r>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p:txBody>
          <a:bodyPr/>
          <a:lstStyle/>
          <a:p>
            <a:r>
              <a:rPr lang="en-US" b="1" dirty="0"/>
              <a:t>Lecture Times:</a:t>
            </a:r>
            <a:endParaRPr lang="ar-SA" b="1" dirty="0"/>
          </a:p>
          <a:p>
            <a:pPr>
              <a:buFont typeface="Wingdings" pitchFamily="2" charset="2"/>
              <a:buChar char="Ø"/>
            </a:pPr>
            <a:r>
              <a:rPr lang="en-US" dirty="0">
                <a:solidFill>
                  <a:srgbClr val="0432FF"/>
                </a:solidFill>
              </a:rPr>
              <a:t>Section 201: </a:t>
            </a:r>
            <a:r>
              <a:rPr lang="en-US" dirty="0"/>
              <a:t>Sat, Mon &amp; Wed: 08:00-09:00             Room</a:t>
            </a:r>
            <a:r>
              <a:rPr lang="en-US"/>
              <a:t>: L304</a:t>
            </a:r>
            <a:endParaRPr lang="en-US" dirty="0"/>
          </a:p>
          <a:p>
            <a:pPr>
              <a:buFont typeface="Wingdings" pitchFamily="2" charset="2"/>
              <a:buChar char="Ø"/>
            </a:pPr>
            <a:r>
              <a:rPr lang="en-US" dirty="0">
                <a:solidFill>
                  <a:srgbClr val="0432FF"/>
                </a:solidFill>
              </a:rPr>
              <a:t>Section 201: </a:t>
            </a:r>
            <a:r>
              <a:rPr lang="en-US" dirty="0"/>
              <a:t>Sat, Mon &amp; Wed: 9:00-10:00               Room: I102</a:t>
            </a:r>
          </a:p>
          <a:p>
            <a:pPr>
              <a:buFont typeface="Wingdings" pitchFamily="2" charset="2"/>
              <a:buChar char="Ø"/>
            </a:pPr>
            <a:r>
              <a:rPr lang="en-US" dirty="0">
                <a:solidFill>
                  <a:srgbClr val="0432FF"/>
                </a:solidFill>
              </a:rPr>
              <a:t>Section 202: </a:t>
            </a:r>
            <a:r>
              <a:rPr lang="en-US" dirty="0"/>
              <a:t>Sat, Mon &amp; Wed: 11:00-12:00             Room: L317</a:t>
            </a:r>
          </a:p>
          <a:p>
            <a:pPr marL="0" indent="0">
              <a:buNone/>
            </a:pPr>
            <a:endParaRPr lang="en-US" dirty="0"/>
          </a:p>
          <a:p>
            <a:r>
              <a:rPr lang="en-US" b="1" dirty="0"/>
              <a:t>Office Hours: </a:t>
            </a:r>
            <a:r>
              <a:rPr lang="en-US" dirty="0"/>
              <a:t>TBA (to be announced) .</a:t>
            </a:r>
          </a:p>
          <a:p>
            <a:r>
              <a:rPr lang="en-US" b="1" dirty="0"/>
              <a:t>Office Location:</a:t>
            </a:r>
            <a:r>
              <a:rPr lang="en-US" dirty="0"/>
              <a:t> TBA.</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5</a:t>
            </a:fld>
            <a:endParaRPr lang="en-US" altLang="en-US"/>
          </a:p>
        </p:txBody>
      </p:sp>
    </p:spTree>
    <p:extLst>
      <p:ext uri="{BB962C8B-B14F-4D97-AF65-F5344CB8AC3E}">
        <p14:creationId xmlns:p14="http://schemas.microsoft.com/office/powerpoint/2010/main" val="345221094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EE9B-5953-B74E-87F7-467E1F4364E4}"/>
              </a:ext>
            </a:extLst>
          </p:cNvPr>
          <p:cNvSpPr>
            <a:spLocks noGrp="1"/>
          </p:cNvSpPr>
          <p:nvPr>
            <p:ph type="title"/>
          </p:nvPr>
        </p:nvSpPr>
        <p:spPr/>
        <p:txBody>
          <a:bodyPr/>
          <a:lstStyle/>
          <a:p>
            <a:r>
              <a:rPr lang="en-US" dirty="0"/>
              <a:t>Software Engineers</a:t>
            </a:r>
          </a:p>
        </p:txBody>
      </p:sp>
      <p:sp>
        <p:nvSpPr>
          <p:cNvPr id="3" name="Content Placeholder 2">
            <a:extLst>
              <a:ext uri="{FF2B5EF4-FFF2-40B4-BE49-F238E27FC236}">
                <a16:creationId xmlns:a16="http://schemas.microsoft.com/office/drawing/2014/main" id="{C06E1591-51FA-2E43-ABF5-B6807BE740CA}"/>
              </a:ext>
            </a:extLst>
          </p:cNvPr>
          <p:cNvSpPr>
            <a:spLocks noGrp="1"/>
          </p:cNvSpPr>
          <p:nvPr>
            <p:ph idx="1"/>
          </p:nvPr>
        </p:nvSpPr>
        <p:spPr>
          <a:xfrm>
            <a:off x="228600" y="1124744"/>
            <a:ext cx="8610600" cy="4876800"/>
          </a:xfrm>
        </p:spPr>
        <p:txBody>
          <a:bodyPr/>
          <a:lstStyle/>
          <a:p>
            <a:r>
              <a:rPr lang="en-US" b="1" dirty="0">
                <a:solidFill>
                  <a:srgbClr val="FF0000"/>
                </a:solidFill>
              </a:rPr>
              <a:t>Software Engineers</a:t>
            </a:r>
            <a:r>
              <a:rPr lang="en-US" dirty="0"/>
              <a:t> apply </a:t>
            </a:r>
            <a:r>
              <a:rPr lang="en-US" dirty="0">
                <a:solidFill>
                  <a:srgbClr val="7030A0"/>
                </a:solidFill>
              </a:rPr>
              <a:t>Engineering Principles</a:t>
            </a:r>
            <a:r>
              <a:rPr lang="en-US" dirty="0"/>
              <a:t> to software creation.</a:t>
            </a:r>
          </a:p>
        </p:txBody>
      </p:sp>
      <p:sp>
        <p:nvSpPr>
          <p:cNvPr id="4" name="Slide Number Placeholder 3">
            <a:extLst>
              <a:ext uri="{FF2B5EF4-FFF2-40B4-BE49-F238E27FC236}">
                <a16:creationId xmlns:a16="http://schemas.microsoft.com/office/drawing/2014/main" id="{8B899990-69D2-B546-A423-100065C562B0}"/>
              </a:ext>
            </a:extLst>
          </p:cNvPr>
          <p:cNvSpPr>
            <a:spLocks noGrp="1"/>
          </p:cNvSpPr>
          <p:nvPr>
            <p:ph type="sldNum" sz="quarter" idx="11"/>
          </p:nvPr>
        </p:nvSpPr>
        <p:spPr/>
        <p:txBody>
          <a:bodyPr/>
          <a:lstStyle/>
          <a:p>
            <a:fld id="{323594FA-E141-4234-AE05-360401972BE7}" type="slidenum">
              <a:rPr lang="en-US" altLang="en-US" smtClean="0"/>
              <a:pPr/>
              <a:t>6</a:t>
            </a:fld>
            <a:endParaRPr lang="en-US" altLang="en-US"/>
          </a:p>
        </p:txBody>
      </p:sp>
      <p:pic>
        <p:nvPicPr>
          <p:cNvPr id="6" name="Picture 5">
            <a:extLst>
              <a:ext uri="{FF2B5EF4-FFF2-40B4-BE49-F238E27FC236}">
                <a16:creationId xmlns:a16="http://schemas.microsoft.com/office/drawing/2014/main" id="{E0715B2F-5232-B84B-B7DD-60677F3A5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08" y="4428326"/>
            <a:ext cx="2852496" cy="1880994"/>
          </a:xfrm>
          <a:prstGeom prst="rect">
            <a:avLst/>
          </a:prstGeom>
        </p:spPr>
      </p:pic>
      <p:grpSp>
        <p:nvGrpSpPr>
          <p:cNvPr id="15" name="Group 14">
            <a:extLst>
              <a:ext uri="{FF2B5EF4-FFF2-40B4-BE49-F238E27FC236}">
                <a16:creationId xmlns:a16="http://schemas.microsoft.com/office/drawing/2014/main" id="{3427F110-9320-E549-9425-F0450FE33EBF}"/>
              </a:ext>
            </a:extLst>
          </p:cNvPr>
          <p:cNvGrpSpPr/>
          <p:nvPr/>
        </p:nvGrpSpPr>
        <p:grpSpPr>
          <a:xfrm>
            <a:off x="4257651" y="2270083"/>
            <a:ext cx="4202781" cy="1806989"/>
            <a:chOff x="2483768" y="2270083"/>
            <a:chExt cx="4202781" cy="1806989"/>
          </a:xfrm>
        </p:grpSpPr>
        <p:pic>
          <p:nvPicPr>
            <p:cNvPr id="8" name="Picture 7">
              <a:extLst>
                <a:ext uri="{FF2B5EF4-FFF2-40B4-BE49-F238E27FC236}">
                  <a16:creationId xmlns:a16="http://schemas.microsoft.com/office/drawing/2014/main" id="{4FE59B60-5688-B242-BD68-F34FA412E32E}"/>
                </a:ext>
              </a:extLst>
            </p:cNvPr>
            <p:cNvPicPr>
              <a:picLocks noChangeAspect="1"/>
            </p:cNvPicPr>
            <p:nvPr/>
          </p:nvPicPr>
          <p:blipFill rotWithShape="1">
            <a:blip r:embed="rId4">
              <a:extLst>
                <a:ext uri="{28A0092B-C50C-407E-A947-70E740481C1C}">
                  <a14:useLocalDpi xmlns:a14="http://schemas.microsoft.com/office/drawing/2010/main" val="0"/>
                </a:ext>
              </a:extLst>
            </a:blip>
            <a:srcRect l="24639" r="20192"/>
            <a:stretch/>
          </p:blipFill>
          <p:spPr>
            <a:xfrm>
              <a:off x="2483768" y="2270083"/>
              <a:ext cx="1500814" cy="1806989"/>
            </a:xfrm>
            <a:prstGeom prst="rect">
              <a:avLst/>
            </a:prstGeom>
          </p:spPr>
        </p:pic>
        <p:pic>
          <p:nvPicPr>
            <p:cNvPr id="10" name="Picture 9">
              <a:extLst>
                <a:ext uri="{FF2B5EF4-FFF2-40B4-BE49-F238E27FC236}">
                  <a16:creationId xmlns:a16="http://schemas.microsoft.com/office/drawing/2014/main" id="{A2611DF3-48E8-FD40-BD10-ADFB09E1E9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82" y="2270083"/>
              <a:ext cx="2701967" cy="1799431"/>
            </a:xfrm>
            <a:prstGeom prst="rect">
              <a:avLst/>
            </a:prstGeom>
          </p:spPr>
        </p:pic>
      </p:grpSp>
      <p:pic>
        <p:nvPicPr>
          <p:cNvPr id="12" name="Picture 11">
            <a:extLst>
              <a:ext uri="{FF2B5EF4-FFF2-40B4-BE49-F238E27FC236}">
                <a16:creationId xmlns:a16="http://schemas.microsoft.com/office/drawing/2014/main" id="{14985FC6-F37F-5A47-BCCD-CD79B16F43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2098" y="4443248"/>
            <a:ext cx="4317934" cy="1866072"/>
          </a:xfrm>
          <a:prstGeom prst="rect">
            <a:avLst/>
          </a:prstGeom>
        </p:spPr>
      </p:pic>
      <p:grpSp>
        <p:nvGrpSpPr>
          <p:cNvPr id="17" name="Group 16">
            <a:extLst>
              <a:ext uri="{FF2B5EF4-FFF2-40B4-BE49-F238E27FC236}">
                <a16:creationId xmlns:a16="http://schemas.microsoft.com/office/drawing/2014/main" id="{2F5DD387-6048-F147-87BE-406737D54B26}"/>
              </a:ext>
            </a:extLst>
          </p:cNvPr>
          <p:cNvGrpSpPr/>
          <p:nvPr/>
        </p:nvGrpSpPr>
        <p:grpSpPr>
          <a:xfrm>
            <a:off x="590309" y="1851949"/>
            <a:ext cx="3159887" cy="2009099"/>
            <a:chOff x="969370" y="2328624"/>
            <a:chExt cx="2336540" cy="1532424"/>
          </a:xfrm>
        </p:grpSpPr>
        <p:pic>
          <p:nvPicPr>
            <p:cNvPr id="14" name="Picture 13">
              <a:extLst>
                <a:ext uri="{FF2B5EF4-FFF2-40B4-BE49-F238E27FC236}">
                  <a16:creationId xmlns:a16="http://schemas.microsoft.com/office/drawing/2014/main" id="{828104BB-971A-B846-A12F-9702C5FEC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370" y="2328624"/>
              <a:ext cx="2336540" cy="1475358"/>
            </a:xfrm>
            <a:prstGeom prst="rect">
              <a:avLst/>
            </a:prstGeom>
          </p:spPr>
        </p:pic>
        <p:sp>
          <p:nvSpPr>
            <p:cNvPr id="16" name="Rectangle 15">
              <a:extLst>
                <a:ext uri="{FF2B5EF4-FFF2-40B4-BE49-F238E27FC236}">
                  <a16:creationId xmlns:a16="http://schemas.microsoft.com/office/drawing/2014/main" id="{834EEEED-5C31-AC47-88C1-BDE62CEE9F67}"/>
                </a:ext>
              </a:extLst>
            </p:cNvPr>
            <p:cNvSpPr/>
            <p:nvPr/>
          </p:nvSpPr>
          <p:spPr>
            <a:xfrm>
              <a:off x="2699792" y="3702090"/>
              <a:ext cx="576064" cy="158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B7B0C093-1BF1-2046-8D60-99C787483FCE}"/>
              </a:ext>
            </a:extLst>
          </p:cNvPr>
          <p:cNvCxnSpPr>
            <a:cxnSpLocks/>
          </p:cNvCxnSpPr>
          <p:nvPr/>
        </p:nvCxnSpPr>
        <p:spPr>
          <a:xfrm>
            <a:off x="3491880" y="3068960"/>
            <a:ext cx="5760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F8873E8A-2972-EA40-8450-A8CA2A35C6C1}"/>
              </a:ext>
            </a:extLst>
          </p:cNvPr>
          <p:cNvCxnSpPr>
            <a:cxnSpLocks/>
          </p:cNvCxnSpPr>
          <p:nvPr/>
        </p:nvCxnSpPr>
        <p:spPr>
          <a:xfrm>
            <a:off x="3131840" y="3501008"/>
            <a:ext cx="1125811" cy="9273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46671FB-9C1F-D14F-BCE8-802CF894C03A}"/>
              </a:ext>
            </a:extLst>
          </p:cNvPr>
          <p:cNvCxnSpPr>
            <a:cxnSpLocks/>
          </p:cNvCxnSpPr>
          <p:nvPr/>
        </p:nvCxnSpPr>
        <p:spPr>
          <a:xfrm>
            <a:off x="2211766" y="3861048"/>
            <a:ext cx="0" cy="4897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85229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63AB-AAC5-6D41-982D-27415B564759}"/>
              </a:ext>
            </a:extLst>
          </p:cNvPr>
          <p:cNvSpPr>
            <a:spLocks noGrp="1"/>
          </p:cNvSpPr>
          <p:nvPr>
            <p:ph type="title"/>
          </p:nvPr>
        </p:nvSpPr>
        <p:spPr/>
        <p:txBody>
          <a:bodyPr/>
          <a:lstStyle/>
          <a:p>
            <a:r>
              <a:rPr lang="en-US" dirty="0"/>
              <a:t>Software Engineering</a:t>
            </a:r>
          </a:p>
        </p:txBody>
      </p:sp>
      <p:sp>
        <p:nvSpPr>
          <p:cNvPr id="4" name="Slide Number Placeholder 3">
            <a:extLst>
              <a:ext uri="{FF2B5EF4-FFF2-40B4-BE49-F238E27FC236}">
                <a16:creationId xmlns:a16="http://schemas.microsoft.com/office/drawing/2014/main" id="{E9567543-C5A9-0047-9A0A-9988A48B2A6B}"/>
              </a:ext>
            </a:extLst>
          </p:cNvPr>
          <p:cNvSpPr>
            <a:spLocks noGrp="1"/>
          </p:cNvSpPr>
          <p:nvPr>
            <p:ph type="sldNum" sz="quarter" idx="11"/>
          </p:nvPr>
        </p:nvSpPr>
        <p:spPr/>
        <p:txBody>
          <a:bodyPr/>
          <a:lstStyle/>
          <a:p>
            <a:fld id="{323594FA-E141-4234-AE05-360401972BE7}" type="slidenum">
              <a:rPr lang="en-US" altLang="en-US" smtClean="0"/>
              <a:pPr/>
              <a:t>7</a:t>
            </a:fld>
            <a:endParaRPr lang="en-US" altLang="en-US"/>
          </a:p>
        </p:txBody>
      </p:sp>
      <p:pic>
        <p:nvPicPr>
          <p:cNvPr id="7" name="Picture 6">
            <a:extLst>
              <a:ext uri="{FF2B5EF4-FFF2-40B4-BE49-F238E27FC236}">
                <a16:creationId xmlns:a16="http://schemas.microsoft.com/office/drawing/2014/main" id="{130EAF3D-0FBD-634F-9CAF-2EFBAC0EDEB1}"/>
              </a:ext>
            </a:extLst>
          </p:cNvPr>
          <p:cNvPicPr>
            <a:picLocks noChangeAspect="1"/>
          </p:cNvPicPr>
          <p:nvPr/>
        </p:nvPicPr>
        <p:blipFill rotWithShape="1">
          <a:blip r:embed="rId3">
            <a:extLst>
              <a:ext uri="{28A0092B-C50C-407E-A947-70E740481C1C}">
                <a14:useLocalDpi xmlns:a14="http://schemas.microsoft.com/office/drawing/2010/main" val="0"/>
              </a:ext>
            </a:extLst>
          </a:blip>
          <a:srcRect b="13594"/>
          <a:stretch/>
        </p:blipFill>
        <p:spPr>
          <a:xfrm>
            <a:off x="1101587" y="980728"/>
            <a:ext cx="6864626" cy="4942877"/>
          </a:xfrm>
          <a:prstGeom prst="rect">
            <a:avLst/>
          </a:prstGeom>
        </p:spPr>
      </p:pic>
      <p:sp>
        <p:nvSpPr>
          <p:cNvPr id="8" name="TextBox 7">
            <a:extLst>
              <a:ext uri="{FF2B5EF4-FFF2-40B4-BE49-F238E27FC236}">
                <a16:creationId xmlns:a16="http://schemas.microsoft.com/office/drawing/2014/main" id="{E233F5E5-C70A-A743-9EA1-B32C0B801632}"/>
              </a:ext>
            </a:extLst>
          </p:cNvPr>
          <p:cNvSpPr txBox="1"/>
          <p:nvPr/>
        </p:nvSpPr>
        <p:spPr>
          <a:xfrm>
            <a:off x="323528" y="6453336"/>
            <a:ext cx="8064895" cy="261610"/>
          </a:xfrm>
          <a:prstGeom prst="rect">
            <a:avLst/>
          </a:prstGeom>
          <a:noFill/>
        </p:spPr>
        <p:txBody>
          <a:bodyPr wrap="square" rtlCol="0">
            <a:spAutoFit/>
          </a:bodyPr>
          <a:lstStyle/>
          <a:p>
            <a:r>
              <a:rPr lang="en-US" sz="1100" dirty="0">
                <a:solidFill>
                  <a:srgbClr val="2A55D6"/>
                </a:solidFill>
                <a:hlinkClick r:id="rId4">
                  <a:extLst>
                    <a:ext uri="{A12FA001-AC4F-418D-AE19-62706E023703}">
                      <ahyp:hlinkClr xmlns:ahyp="http://schemas.microsoft.com/office/drawing/2018/hyperlinkcolor" val="tx"/>
                    </a:ext>
                  </a:extLst>
                </a:hlinkClick>
              </a:rPr>
              <a:t>Alamy stock photos</a:t>
            </a:r>
            <a:endParaRPr lang="en-US" sz="1100" dirty="0">
              <a:solidFill>
                <a:srgbClr val="2A55D6"/>
              </a:solidFill>
            </a:endParaRPr>
          </a:p>
        </p:txBody>
      </p:sp>
    </p:spTree>
    <p:extLst>
      <p:ext uri="{BB962C8B-B14F-4D97-AF65-F5344CB8AC3E}">
        <p14:creationId xmlns:p14="http://schemas.microsoft.com/office/powerpoint/2010/main" val="389727212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C3E3-E7CC-DD4C-AED5-50D6E7F0390E}"/>
              </a:ext>
            </a:extLst>
          </p:cNvPr>
          <p:cNvSpPr>
            <a:spLocks noGrp="1"/>
          </p:cNvSpPr>
          <p:nvPr>
            <p:ph type="title"/>
          </p:nvPr>
        </p:nvSpPr>
        <p:spPr/>
        <p:txBody>
          <a:bodyPr/>
          <a:lstStyle/>
          <a:p>
            <a:r>
              <a:rPr lang="en-US" dirty="0"/>
              <a:t>Need for Software Engineering</a:t>
            </a:r>
          </a:p>
        </p:txBody>
      </p:sp>
      <p:sp>
        <p:nvSpPr>
          <p:cNvPr id="4" name="Slide Number Placeholder 3">
            <a:extLst>
              <a:ext uri="{FF2B5EF4-FFF2-40B4-BE49-F238E27FC236}">
                <a16:creationId xmlns:a16="http://schemas.microsoft.com/office/drawing/2014/main" id="{4C411F58-AE11-E44F-8E9C-B6D4A5F96D77}"/>
              </a:ext>
            </a:extLst>
          </p:cNvPr>
          <p:cNvSpPr>
            <a:spLocks noGrp="1"/>
          </p:cNvSpPr>
          <p:nvPr>
            <p:ph type="sldNum" sz="quarter" idx="11"/>
          </p:nvPr>
        </p:nvSpPr>
        <p:spPr/>
        <p:txBody>
          <a:bodyPr/>
          <a:lstStyle/>
          <a:p>
            <a:fld id="{323594FA-E141-4234-AE05-360401972BE7}" type="slidenum">
              <a:rPr lang="en-US" altLang="en-US" smtClean="0"/>
              <a:pPr/>
              <a:t>8</a:t>
            </a:fld>
            <a:endParaRPr lang="en-US" altLang="en-US"/>
          </a:p>
        </p:txBody>
      </p:sp>
      <p:cxnSp>
        <p:nvCxnSpPr>
          <p:cNvPr id="10" name="Straight Arrow Connector 9">
            <a:extLst>
              <a:ext uri="{FF2B5EF4-FFF2-40B4-BE49-F238E27FC236}">
                <a16:creationId xmlns:a16="http://schemas.microsoft.com/office/drawing/2014/main" id="{D91C03C5-FE24-CA43-9BAA-6172F1FFD427}"/>
              </a:ext>
            </a:extLst>
          </p:cNvPr>
          <p:cNvCxnSpPr>
            <a:cxnSpLocks/>
          </p:cNvCxnSpPr>
          <p:nvPr/>
        </p:nvCxnSpPr>
        <p:spPr>
          <a:xfrm>
            <a:off x="6084168" y="3212976"/>
            <a:ext cx="86409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a:extLst>
              <a:ext uri="{FF2B5EF4-FFF2-40B4-BE49-F238E27FC236}">
                <a16:creationId xmlns:a16="http://schemas.microsoft.com/office/drawing/2014/main" id="{42EADA93-582A-DF42-A302-D071B0A768C2}"/>
              </a:ext>
            </a:extLst>
          </p:cNvPr>
          <p:cNvCxnSpPr>
            <a:cxnSpLocks/>
          </p:cNvCxnSpPr>
          <p:nvPr/>
        </p:nvCxnSpPr>
        <p:spPr>
          <a:xfrm>
            <a:off x="5220072" y="3461507"/>
            <a:ext cx="864096" cy="117831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 name="Straight Arrow Connector 14">
            <a:extLst>
              <a:ext uri="{FF2B5EF4-FFF2-40B4-BE49-F238E27FC236}">
                <a16:creationId xmlns:a16="http://schemas.microsoft.com/office/drawing/2014/main" id="{044BDD0C-74C4-1F4E-9C9D-A0632E3FCA7B}"/>
              </a:ext>
            </a:extLst>
          </p:cNvPr>
          <p:cNvCxnSpPr>
            <a:cxnSpLocks/>
          </p:cNvCxnSpPr>
          <p:nvPr/>
        </p:nvCxnSpPr>
        <p:spPr>
          <a:xfrm flipH="1">
            <a:off x="3563888" y="3461507"/>
            <a:ext cx="730099" cy="104761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7E4F05F5-5AEE-4643-B527-D953B39F9CF9}"/>
              </a:ext>
            </a:extLst>
          </p:cNvPr>
          <p:cNvCxnSpPr>
            <a:cxnSpLocks/>
          </p:cNvCxnSpPr>
          <p:nvPr/>
        </p:nvCxnSpPr>
        <p:spPr>
          <a:xfrm flipV="1">
            <a:off x="5148064" y="1775559"/>
            <a:ext cx="711696" cy="10885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240E19EB-B025-B04B-A54B-54488E4F1C7B}"/>
              </a:ext>
            </a:extLst>
          </p:cNvPr>
          <p:cNvCxnSpPr>
            <a:cxnSpLocks/>
          </p:cNvCxnSpPr>
          <p:nvPr/>
        </p:nvCxnSpPr>
        <p:spPr>
          <a:xfrm flipH="1" flipV="1">
            <a:off x="3635896" y="1844824"/>
            <a:ext cx="732362" cy="1032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Oval 24">
            <a:extLst>
              <a:ext uri="{FF2B5EF4-FFF2-40B4-BE49-F238E27FC236}">
                <a16:creationId xmlns:a16="http://schemas.microsoft.com/office/drawing/2014/main" id="{A6DD9074-3E97-244A-BB09-FB463C1D51F9}"/>
              </a:ext>
            </a:extLst>
          </p:cNvPr>
          <p:cNvSpPr/>
          <p:nvPr/>
        </p:nvSpPr>
        <p:spPr>
          <a:xfrm>
            <a:off x="1944547" y="1255440"/>
            <a:ext cx="2349440" cy="589384"/>
          </a:xfrm>
          <a:prstGeom prst="ellipse">
            <a:avLst/>
          </a:prstGeom>
          <a:solidFill>
            <a:schemeClr val="accent6">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Handling Big Projects</a:t>
            </a:r>
          </a:p>
        </p:txBody>
      </p:sp>
      <p:sp>
        <p:nvSpPr>
          <p:cNvPr id="26" name="Oval 25">
            <a:extLst>
              <a:ext uri="{FF2B5EF4-FFF2-40B4-BE49-F238E27FC236}">
                <a16:creationId xmlns:a16="http://schemas.microsoft.com/office/drawing/2014/main" id="{753FF420-E84F-5A49-BD7E-98DE7AE869A0}"/>
              </a:ext>
            </a:extLst>
          </p:cNvPr>
          <p:cNvSpPr/>
          <p:nvPr/>
        </p:nvSpPr>
        <p:spPr>
          <a:xfrm>
            <a:off x="4886856" y="1196752"/>
            <a:ext cx="2349440" cy="589384"/>
          </a:xfrm>
          <a:prstGeom prst="ellipse">
            <a:avLst/>
          </a:prstGeom>
          <a:solidFill>
            <a:schemeClr val="accent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Reduce complexity</a:t>
            </a:r>
          </a:p>
        </p:txBody>
      </p:sp>
      <p:sp>
        <p:nvSpPr>
          <p:cNvPr id="27" name="Oval 26">
            <a:extLst>
              <a:ext uri="{FF2B5EF4-FFF2-40B4-BE49-F238E27FC236}">
                <a16:creationId xmlns:a16="http://schemas.microsoft.com/office/drawing/2014/main" id="{9DA159EA-DCD8-EF4C-9EC0-D2EA0EC89F95}"/>
              </a:ext>
            </a:extLst>
          </p:cNvPr>
          <p:cNvSpPr/>
          <p:nvPr/>
        </p:nvSpPr>
        <p:spPr>
          <a:xfrm>
            <a:off x="45437" y="2852936"/>
            <a:ext cx="1934275" cy="805408"/>
          </a:xfrm>
          <a:prstGeom prst="ellipse">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Decrease time</a:t>
            </a:r>
          </a:p>
        </p:txBody>
      </p:sp>
      <p:sp>
        <p:nvSpPr>
          <p:cNvPr id="28" name="Oval 27">
            <a:extLst>
              <a:ext uri="{FF2B5EF4-FFF2-40B4-BE49-F238E27FC236}">
                <a16:creationId xmlns:a16="http://schemas.microsoft.com/office/drawing/2014/main" id="{621E1B48-2C89-1F4D-A323-7FA6E32C7322}"/>
              </a:ext>
            </a:extLst>
          </p:cNvPr>
          <p:cNvSpPr/>
          <p:nvPr/>
        </p:nvSpPr>
        <p:spPr>
          <a:xfrm>
            <a:off x="2308516" y="4560814"/>
            <a:ext cx="2059742" cy="884410"/>
          </a:xfrm>
          <a:prstGeom prst="ellipse">
            <a:avLst/>
          </a:prstGeom>
          <a:solidFill>
            <a:schemeClr val="tx2">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Minimize software cost</a:t>
            </a:r>
          </a:p>
        </p:txBody>
      </p:sp>
      <p:sp>
        <p:nvSpPr>
          <p:cNvPr id="29" name="Oval 28">
            <a:extLst>
              <a:ext uri="{FF2B5EF4-FFF2-40B4-BE49-F238E27FC236}">
                <a16:creationId xmlns:a16="http://schemas.microsoft.com/office/drawing/2014/main" id="{37219E4C-A197-754D-8E4A-928E9C680879}"/>
              </a:ext>
            </a:extLst>
          </p:cNvPr>
          <p:cNvSpPr/>
          <p:nvPr/>
        </p:nvSpPr>
        <p:spPr>
          <a:xfrm>
            <a:off x="6948264" y="2852935"/>
            <a:ext cx="2059742" cy="792089"/>
          </a:xfrm>
          <a:prstGeom prst="ellipse">
            <a:avLst/>
          </a:prstGeom>
          <a:solidFill>
            <a:srgbClr val="67BDE3"/>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Effectiveness</a:t>
            </a:r>
          </a:p>
        </p:txBody>
      </p:sp>
      <p:sp>
        <p:nvSpPr>
          <p:cNvPr id="30" name="Oval 29">
            <a:extLst>
              <a:ext uri="{FF2B5EF4-FFF2-40B4-BE49-F238E27FC236}">
                <a16:creationId xmlns:a16="http://schemas.microsoft.com/office/drawing/2014/main" id="{724A0CB6-644D-7E4C-81DA-4DF0F164D0FE}"/>
              </a:ext>
            </a:extLst>
          </p:cNvPr>
          <p:cNvSpPr/>
          <p:nvPr/>
        </p:nvSpPr>
        <p:spPr>
          <a:xfrm>
            <a:off x="5247824" y="4653136"/>
            <a:ext cx="2059742" cy="884410"/>
          </a:xfrm>
          <a:prstGeom prst="ellipse">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Reliable Software</a:t>
            </a:r>
          </a:p>
        </p:txBody>
      </p:sp>
      <p:sp>
        <p:nvSpPr>
          <p:cNvPr id="7" name="Rectangle 6">
            <a:extLst>
              <a:ext uri="{FF2B5EF4-FFF2-40B4-BE49-F238E27FC236}">
                <a16:creationId xmlns:a16="http://schemas.microsoft.com/office/drawing/2014/main" id="{8F671C6C-85AC-884A-8BBE-CD7EF279D416}"/>
              </a:ext>
            </a:extLst>
          </p:cNvPr>
          <p:cNvSpPr/>
          <p:nvPr/>
        </p:nvSpPr>
        <p:spPr>
          <a:xfrm>
            <a:off x="2771800" y="2885442"/>
            <a:ext cx="3312368" cy="759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Importance of Software Engineering</a:t>
            </a:r>
          </a:p>
        </p:txBody>
      </p:sp>
      <p:cxnSp>
        <p:nvCxnSpPr>
          <p:cNvPr id="9" name="Straight Arrow Connector 8">
            <a:extLst>
              <a:ext uri="{FF2B5EF4-FFF2-40B4-BE49-F238E27FC236}">
                <a16:creationId xmlns:a16="http://schemas.microsoft.com/office/drawing/2014/main" id="{B3114544-6775-A84D-B6E1-94211C50C6BC}"/>
              </a:ext>
            </a:extLst>
          </p:cNvPr>
          <p:cNvCxnSpPr>
            <a:cxnSpLocks/>
            <a:stCxn id="7" idx="1"/>
          </p:cNvCxnSpPr>
          <p:nvPr/>
        </p:nvCxnSpPr>
        <p:spPr>
          <a:xfrm flipH="1">
            <a:off x="1944547" y="3265233"/>
            <a:ext cx="82725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84744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Course Description</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pPr algn="just"/>
            <a:r>
              <a:rPr lang="en-US" b="1" dirty="0">
                <a:solidFill>
                  <a:srgbClr val="0432FF"/>
                </a:solidFill>
              </a:rPr>
              <a:t>This course covers the following topics: </a:t>
            </a:r>
          </a:p>
          <a:p>
            <a:pPr algn="just">
              <a:buFont typeface="Wingdings" pitchFamily="2" charset="2"/>
              <a:buChar char="Ø"/>
            </a:pPr>
            <a:r>
              <a:rPr lang="en-US" dirty="0"/>
              <a:t>Introduction to the concepts, methods, and current practices of software engineering and web engineering.</a:t>
            </a:r>
          </a:p>
          <a:p>
            <a:pPr algn="just">
              <a:buFont typeface="Wingdings" pitchFamily="2" charset="2"/>
              <a:buChar char="Ø"/>
            </a:pPr>
            <a:r>
              <a:rPr lang="en-US" dirty="0"/>
              <a:t>Software engineering process and process models.</a:t>
            </a:r>
          </a:p>
          <a:p>
            <a:pPr algn="just">
              <a:buFont typeface="Wingdings" pitchFamily="2" charset="2"/>
              <a:buChar char="Ø"/>
            </a:pPr>
            <a:r>
              <a:rPr lang="en-US" dirty="0"/>
              <a:t>Project management and planning.</a:t>
            </a:r>
          </a:p>
          <a:p>
            <a:pPr algn="just">
              <a:buFont typeface="Wingdings" pitchFamily="2" charset="2"/>
              <a:buChar char="Ø"/>
            </a:pPr>
            <a:r>
              <a:rPr lang="en-US" dirty="0"/>
              <a:t>Requirements engineering.</a:t>
            </a:r>
          </a:p>
          <a:p>
            <a:pPr algn="just">
              <a:buFont typeface="Wingdings" pitchFamily="2" charset="2"/>
              <a:buChar char="Ø"/>
            </a:pPr>
            <a:r>
              <a:rPr lang="en-US" dirty="0"/>
              <a:t>System modeling.</a:t>
            </a:r>
          </a:p>
          <a:p>
            <a:pPr algn="just">
              <a:buFont typeface="Wingdings" pitchFamily="2" charset="2"/>
              <a:buChar char="Ø"/>
            </a:pPr>
            <a:r>
              <a:rPr lang="en-US" dirty="0"/>
              <a:t>Detailed design and implementation issues.</a:t>
            </a:r>
          </a:p>
          <a:p>
            <a:pPr algn="just">
              <a:buFont typeface="Wingdings" pitchFamily="2" charset="2"/>
              <a:buChar char="Ø"/>
            </a:pPr>
            <a:r>
              <a:rPr lang="en-US" dirty="0"/>
              <a:t>Verification and validation.</a:t>
            </a:r>
          </a:p>
          <a:p>
            <a:pPr algn="just">
              <a:buFont typeface="Wingdings" pitchFamily="2" charset="2"/>
              <a:buChar char="Ø"/>
            </a:pPr>
            <a:r>
              <a:rPr lang="en-US" dirty="0"/>
              <a:t>Software application framework.</a:t>
            </a:r>
          </a:p>
          <a:p>
            <a:pPr algn="just">
              <a:buFont typeface="Wingdings" pitchFamily="2" charset="2"/>
              <a:buChar char="Ø"/>
            </a:pPr>
            <a:r>
              <a:rPr lang="en-US" dirty="0"/>
              <a:t>Documentation. </a:t>
            </a:r>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9</a:t>
            </a:fld>
            <a:endParaRPr lang="en-US" altLang="en-US"/>
          </a:p>
        </p:txBody>
      </p:sp>
    </p:spTree>
    <p:extLst>
      <p:ext uri="{BB962C8B-B14F-4D97-AF65-F5344CB8AC3E}">
        <p14:creationId xmlns:p14="http://schemas.microsoft.com/office/powerpoint/2010/main" val="4182860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6.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00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240835</TotalTime>
  <Words>1593</Words>
  <Application>Microsoft Macintosh PowerPoint</Application>
  <PresentationFormat>On-screen Show (4:3)</PresentationFormat>
  <Paragraphs>252</Paragraphs>
  <Slides>17</Slides>
  <Notes>13</Notes>
  <HiddenSlides>0</HiddenSlides>
  <MMClips>0</MMClips>
  <ScaleCrop>false</ScaleCrop>
  <HeadingPairs>
    <vt:vector size="6" baseType="variant">
      <vt:variant>
        <vt:lpstr>Fonts Used</vt:lpstr>
      </vt:variant>
      <vt:variant>
        <vt:i4>9</vt:i4>
      </vt:variant>
      <vt:variant>
        <vt:lpstr>Theme</vt:lpstr>
      </vt:variant>
      <vt:variant>
        <vt:i4>47</vt:i4>
      </vt:variant>
      <vt:variant>
        <vt:lpstr>Slide Titles</vt:lpstr>
      </vt:variant>
      <vt:variant>
        <vt:i4>17</vt:i4>
      </vt:variant>
    </vt:vector>
  </HeadingPairs>
  <TitlesOfParts>
    <vt:vector size="73" baseType="lpstr">
      <vt:lpstr>ＭＳ Ｐゴシック</vt:lpstr>
      <vt:lpstr>Arial</vt:lpstr>
      <vt:lpstr>Calibri</vt:lpstr>
      <vt:lpstr>Calibri Light</vt:lpstr>
      <vt:lpstr>Garamond</vt:lpstr>
      <vt:lpstr>나눔고딕</vt:lpstr>
      <vt:lpstr>Tahoma</vt:lpstr>
      <vt:lpstr>Times New Roman</vt:lpstr>
      <vt:lpstr>Wingdings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7_Edge</vt:lpstr>
      <vt:lpstr>18_Edge</vt:lpstr>
      <vt:lpstr>19_Edge</vt:lpstr>
      <vt:lpstr>11_Edge</vt:lpstr>
      <vt:lpstr>14_Edge</vt:lpstr>
      <vt:lpstr>137_Edge</vt:lpstr>
      <vt:lpstr>27_Edge</vt:lpstr>
      <vt:lpstr>28_Edge</vt:lpstr>
      <vt:lpstr>100_Edge</vt:lpstr>
      <vt:lpstr>29_Edge</vt:lpstr>
      <vt:lpstr>41_Edge</vt:lpstr>
      <vt:lpstr>     WDMM 3314  Web and Multimedia Engineering   SDEV 2301 Principles of Software Engineering </vt:lpstr>
      <vt:lpstr>About Me </vt:lpstr>
      <vt:lpstr>About Me </vt:lpstr>
      <vt:lpstr>Top Universities </vt:lpstr>
      <vt:lpstr>Course Info</vt:lpstr>
      <vt:lpstr>Software Engineers</vt:lpstr>
      <vt:lpstr>Software Engineering</vt:lpstr>
      <vt:lpstr>Need for Software Engineering</vt:lpstr>
      <vt:lpstr>Course Description</vt:lpstr>
      <vt:lpstr>Course Objectives</vt:lpstr>
      <vt:lpstr>Course Schedule</vt:lpstr>
      <vt:lpstr> Course Teaching Method   </vt:lpstr>
      <vt:lpstr>Main Textbook  </vt:lpstr>
      <vt:lpstr>Course requirements   </vt:lpstr>
      <vt:lpstr>Grading</vt:lpstr>
      <vt:lpstr>Assignments and Quizzes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Microsoft Office User</cp:lastModifiedBy>
  <cp:revision>3374</cp:revision>
  <cp:lastPrinted>2022-05-16T13:57:54Z</cp:lastPrinted>
  <dcterms:created xsi:type="dcterms:W3CDTF">2010-10-08T20:41:54Z</dcterms:created>
  <dcterms:modified xsi:type="dcterms:W3CDTF">2023-09-12T05:12:59Z</dcterms:modified>
</cp:coreProperties>
</file>